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4"/>
  </p:notesMasterIdLst>
  <p:sldIdLst>
    <p:sldId id="256" r:id="rId5"/>
    <p:sldId id="279" r:id="rId6"/>
    <p:sldId id="265" r:id="rId7"/>
    <p:sldId id="280" r:id="rId8"/>
    <p:sldId id="268" r:id="rId9"/>
    <p:sldId id="269" r:id="rId10"/>
    <p:sldId id="262" r:id="rId11"/>
    <p:sldId id="270" r:id="rId12"/>
    <p:sldId id="283" r:id="rId13"/>
    <p:sldId id="263" r:id="rId14"/>
    <p:sldId id="258" r:id="rId15"/>
    <p:sldId id="286" r:id="rId16"/>
    <p:sldId id="264" r:id="rId17"/>
    <p:sldId id="274" r:id="rId18"/>
    <p:sldId id="275" r:id="rId19"/>
    <p:sldId id="284" r:id="rId20"/>
    <p:sldId id="285" r:id="rId21"/>
    <p:sldId id="287" r:id="rId22"/>
    <p:sldId id="272" r:id="rId23"/>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23BB9D-C6DC-3271-390F-127AAB10F145}" v="5" dt="2026-07-06T00:03:52.658"/>
    <p1510:client id="{7033B94C-161B-5088-3A2F-B537AFA51BE9}" v="78" dt="2026-07-06T00:00:26.252"/>
    <p1510:client id="{9E7AE339-54AE-5804-8832-0616B4CF9E2D}" v="88" dt="2026-07-06T00:09:18.739"/>
    <p1510:client id="{A0BB30C4-D15D-68CD-7085-35A29A023B7E}" v="299" dt="2026-07-06T00:44:23.409"/>
    <p1510:client id="{C7A4B98E-E5F5-5A69-F205-551D49BFFE41}" v="80" dt="2026-07-04T09:53:03.224"/>
    <p1510:client id="{D5904EF3-E139-BC60-57BF-7EC67DBC1169}" v="31" dt="2026-07-04T09:59:26.943"/>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46"/>
    <p:restoredTop sz="94679"/>
  </p:normalViewPr>
  <p:slideViewPr>
    <p:cSldViewPr snapToGrid="0">
      <p:cViewPr varScale="1">
        <p:scale>
          <a:sx n="216" d="100"/>
          <a:sy n="216" d="100"/>
        </p:scale>
        <p:origin x="960" y="192"/>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DD9FC025-B0AA-45E9-96E8-A1A8653F5238}" type="datetimeFigureOut">
              <a:t>7/9/26</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9C70FD57-BE27-47C2-8E2A-152AB4098760}" type="slidenum">
              <a:t>‹#›</a:t>
            </a:fld>
            <a:endParaRPr lang="en-US"/>
          </a:p>
        </p:txBody>
      </p:sp>
    </p:spTree>
    <p:extLst>
      <p:ext uri="{BB962C8B-B14F-4D97-AF65-F5344CB8AC3E}">
        <p14:creationId xmlns:p14="http://schemas.microsoft.com/office/powerpoint/2010/main" val="2818999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1200" b="1" i="0">
                <a:solidFill>
                  <a:schemeClr val="bg1"/>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7/9/26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3048" y="0"/>
            <a:ext cx="12188952" cy="6723888"/>
          </a:xfrm>
          <a:prstGeom prst="rect">
            <a:avLst/>
          </a:prstGeom>
        </p:spPr>
      </p:pic>
      <p:pic>
        <p:nvPicPr>
          <p:cNvPr id="17" name="bg object 17"/>
          <p:cNvPicPr/>
          <p:nvPr/>
        </p:nvPicPr>
        <p:blipFill>
          <a:blip r:embed="rId3" cstate="print"/>
          <a:stretch>
            <a:fillRect/>
          </a:stretch>
        </p:blipFill>
        <p:spPr>
          <a:xfrm>
            <a:off x="830579" y="339852"/>
            <a:ext cx="3467100" cy="726948"/>
          </a:xfrm>
          <a:prstGeom prst="rect">
            <a:avLst/>
          </a:prstGeom>
        </p:spPr>
      </p:pic>
      <p:sp>
        <p:nvSpPr>
          <p:cNvPr id="18" name="bg object 18"/>
          <p:cNvSpPr/>
          <p:nvPr/>
        </p:nvSpPr>
        <p:spPr>
          <a:xfrm>
            <a:off x="366521" y="6724650"/>
            <a:ext cx="11341100" cy="0"/>
          </a:xfrm>
          <a:custGeom>
            <a:avLst/>
            <a:gdLst/>
            <a:ahLst/>
            <a:cxnLst/>
            <a:rect l="l" t="t" r="r" b="b"/>
            <a:pathLst>
              <a:path w="11341100">
                <a:moveTo>
                  <a:pt x="0" y="0"/>
                </a:moveTo>
                <a:lnTo>
                  <a:pt x="11340973" y="0"/>
                </a:lnTo>
              </a:path>
            </a:pathLst>
          </a:custGeom>
          <a:ln w="19812">
            <a:solidFill>
              <a:srgbClr val="155F82"/>
            </a:solidFill>
          </a:ln>
        </p:spPr>
        <p:txBody>
          <a:bodyPr wrap="square" lIns="0" tIns="0" rIns="0" bIns="0" rtlCol="0"/>
          <a:lstStyle/>
          <a:p>
            <a:endParaRPr/>
          </a:p>
        </p:txBody>
      </p:sp>
      <p:pic>
        <p:nvPicPr>
          <p:cNvPr id="19" name="bg object 19"/>
          <p:cNvPicPr/>
          <p:nvPr/>
        </p:nvPicPr>
        <p:blipFill>
          <a:blip r:embed="rId4" cstate="print"/>
          <a:stretch>
            <a:fillRect/>
          </a:stretch>
        </p:blipFill>
        <p:spPr>
          <a:xfrm>
            <a:off x="10975848" y="6312408"/>
            <a:ext cx="679703" cy="251460"/>
          </a:xfrm>
          <a:prstGeom prst="rect">
            <a:avLst/>
          </a:prstGeom>
        </p:spPr>
      </p:pic>
      <p:pic>
        <p:nvPicPr>
          <p:cNvPr id="20" name="bg object 20"/>
          <p:cNvPicPr/>
          <p:nvPr/>
        </p:nvPicPr>
        <p:blipFill>
          <a:blip r:embed="rId5" cstate="print"/>
          <a:stretch>
            <a:fillRect/>
          </a:stretch>
        </p:blipFill>
        <p:spPr>
          <a:xfrm>
            <a:off x="1056132" y="6335267"/>
            <a:ext cx="205740" cy="266699"/>
          </a:xfrm>
          <a:prstGeom prst="rect">
            <a:avLst/>
          </a:prstGeom>
        </p:spPr>
      </p:pic>
      <p:pic>
        <p:nvPicPr>
          <p:cNvPr id="21" name="bg object 21"/>
          <p:cNvPicPr/>
          <p:nvPr/>
        </p:nvPicPr>
        <p:blipFill>
          <a:blip r:embed="rId6" cstate="print"/>
          <a:stretch>
            <a:fillRect/>
          </a:stretch>
        </p:blipFill>
        <p:spPr>
          <a:xfrm>
            <a:off x="364235" y="6333744"/>
            <a:ext cx="207264" cy="269748"/>
          </a:xfrm>
          <a:prstGeom prst="rect">
            <a:avLst/>
          </a:prstGeom>
        </p:spPr>
      </p:pic>
      <p:pic>
        <p:nvPicPr>
          <p:cNvPr id="22" name="bg object 22"/>
          <p:cNvPicPr/>
          <p:nvPr/>
        </p:nvPicPr>
        <p:blipFill>
          <a:blip r:embed="rId7" cstate="print"/>
          <a:stretch>
            <a:fillRect/>
          </a:stretch>
        </p:blipFill>
        <p:spPr>
          <a:xfrm>
            <a:off x="826007" y="6333744"/>
            <a:ext cx="207263" cy="269748"/>
          </a:xfrm>
          <a:prstGeom prst="rect">
            <a:avLst/>
          </a:prstGeom>
        </p:spPr>
      </p:pic>
      <p:pic>
        <p:nvPicPr>
          <p:cNvPr id="23" name="bg object 23"/>
          <p:cNvPicPr/>
          <p:nvPr/>
        </p:nvPicPr>
        <p:blipFill>
          <a:blip r:embed="rId8" cstate="print"/>
          <a:stretch>
            <a:fillRect/>
          </a:stretch>
        </p:blipFill>
        <p:spPr>
          <a:xfrm>
            <a:off x="595883" y="6332220"/>
            <a:ext cx="205739" cy="274320"/>
          </a:xfrm>
          <a:prstGeom prst="rect">
            <a:avLst/>
          </a:prstGeom>
        </p:spPr>
      </p:pic>
      <p:sp>
        <p:nvSpPr>
          <p:cNvPr id="2" name="Holder 2"/>
          <p:cNvSpPr>
            <a:spLocks noGrp="1"/>
          </p:cNvSpPr>
          <p:nvPr>
            <p:ph type="title"/>
          </p:nvPr>
        </p:nvSpPr>
        <p:spPr/>
        <p:txBody>
          <a:bodyPr lIns="0" tIns="0" rIns="0" bIns="0"/>
          <a:lstStyle>
            <a:lvl1pPr>
              <a:defRPr sz="1200"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7/9/26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200" b="1" i="0">
                <a:solidFill>
                  <a:schemeClr val="bg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7/9/26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200" b="1"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7/9/26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7/9/26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CECF3"/>
          </a:solidFill>
          <a:ln/>
        </p:spPr>
      </p:sp>
      <p:sp>
        <p:nvSpPr>
          <p:cNvPr id="3" name="Shape 1"/>
          <p:cNvSpPr/>
          <p:nvPr/>
        </p:nvSpPr>
        <p:spPr>
          <a:xfrm>
            <a:off x="0" y="0"/>
            <a:ext cx="12192000" cy="6858000"/>
          </a:xfrm>
          <a:prstGeom prst="rect">
            <a:avLst/>
          </a:prstGeom>
          <a:solidFill>
            <a:srgbClr val="FFFFFF">
              <a:alpha val="95000"/>
            </a:srgbClr>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094650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8" cstate="print"/>
          <a:stretch>
            <a:fillRect/>
          </a:stretch>
        </p:blipFill>
        <p:spPr>
          <a:xfrm>
            <a:off x="0" y="7618"/>
            <a:ext cx="12191999" cy="6839709"/>
          </a:xfrm>
          <a:prstGeom prst="rect">
            <a:avLst/>
          </a:prstGeom>
        </p:spPr>
      </p:pic>
      <p:sp>
        <p:nvSpPr>
          <p:cNvPr id="2" name="Holder 2"/>
          <p:cNvSpPr>
            <a:spLocks noGrp="1"/>
          </p:cNvSpPr>
          <p:nvPr>
            <p:ph type="title"/>
          </p:nvPr>
        </p:nvSpPr>
        <p:spPr>
          <a:xfrm>
            <a:off x="9636632" y="500837"/>
            <a:ext cx="1496059" cy="392430"/>
          </a:xfrm>
          <a:prstGeom prst="rect">
            <a:avLst/>
          </a:prstGeom>
        </p:spPr>
        <p:txBody>
          <a:bodyPr wrap="square" lIns="0" tIns="0" rIns="0" bIns="0">
            <a:spAutoFit/>
          </a:bodyPr>
          <a:lstStyle>
            <a:lvl1pPr>
              <a:defRPr sz="1200" b="1" i="0">
                <a:solidFill>
                  <a:schemeClr val="bg1"/>
                </a:solidFill>
                <a:latin typeface="Arial"/>
                <a:cs typeface="Arial"/>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7/9/26</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10.jpg"/><Relationship Id="rId1" Type="http://schemas.openxmlformats.org/officeDocument/2006/relationships/slideLayout" Target="../slideLayouts/slideLayout5.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4.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19.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0.jp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42.jpeg"/><Relationship Id="rId4" Type="http://schemas.openxmlformats.org/officeDocument/2006/relationships/image" Target="../media/image41.png"/><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g"/></Relationships>
</file>

<file path=ppt/slides/_rels/slide1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png"/><Relationship Id="rId3" Type="http://schemas.openxmlformats.org/officeDocument/2006/relationships/hyperlink" Target="mailto:info@cleanenergyconference.com.au" TargetMode="External"/><Relationship Id="rId7" Type="http://schemas.openxmlformats.org/officeDocument/2006/relationships/image" Target="../media/image57.png"/><Relationship Id="rId12" Type="http://schemas.openxmlformats.org/officeDocument/2006/relationships/image" Target="../media/image61.png"/><Relationship Id="rId2" Type="http://schemas.openxmlformats.org/officeDocument/2006/relationships/image" Target="../media/image54.jpg"/><Relationship Id="rId16" Type="http://schemas.openxmlformats.org/officeDocument/2006/relationships/image" Target="../media/image65.png"/><Relationship Id="rId1" Type="http://schemas.openxmlformats.org/officeDocument/2006/relationships/slideLayout" Target="../slideLayouts/slideLayout5.xml"/><Relationship Id="rId6" Type="http://schemas.openxmlformats.org/officeDocument/2006/relationships/image" Target="../media/image56.png"/><Relationship Id="rId11" Type="http://schemas.openxmlformats.org/officeDocument/2006/relationships/image" Target="../media/image60.png"/><Relationship Id="rId5" Type="http://schemas.openxmlformats.org/officeDocument/2006/relationships/image" Target="../media/image55.png"/><Relationship Id="rId15" Type="http://schemas.openxmlformats.org/officeDocument/2006/relationships/image" Target="../media/image64.png"/><Relationship Id="rId10" Type="http://schemas.openxmlformats.org/officeDocument/2006/relationships/image" Target="../media/image18.png"/><Relationship Id="rId4" Type="http://schemas.openxmlformats.org/officeDocument/2006/relationships/hyperlink" Target="http://www.cleanenergyconference.com.au/" TargetMode="External"/><Relationship Id="rId9" Type="http://schemas.openxmlformats.org/officeDocument/2006/relationships/image" Target="../media/image59.jpg"/><Relationship Id="rId14"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3047"/>
            <a:ext cx="12192000" cy="5789295"/>
            <a:chOff x="0" y="3047"/>
            <a:chExt cx="12192000" cy="5789295"/>
          </a:xfrm>
        </p:grpSpPr>
        <p:pic>
          <p:nvPicPr>
            <p:cNvPr id="3" name="object 3" descr="A building at night with a blue sky  AI-generated content may be incorrect."/>
            <p:cNvPicPr/>
            <p:nvPr/>
          </p:nvPicPr>
          <p:blipFill>
            <a:blip r:embed="rId2" cstate="print"/>
            <a:stretch>
              <a:fillRect/>
            </a:stretch>
          </p:blipFill>
          <p:spPr>
            <a:xfrm>
              <a:off x="0" y="3047"/>
              <a:ext cx="12191999" cy="5788725"/>
            </a:xfrm>
            <a:prstGeom prst="rect">
              <a:avLst/>
            </a:prstGeom>
          </p:spPr>
        </p:pic>
        <p:pic>
          <p:nvPicPr>
            <p:cNvPr id="4" name="object 4" descr="A black background with white text  AI-generated content may be incorrect."/>
            <p:cNvPicPr/>
            <p:nvPr/>
          </p:nvPicPr>
          <p:blipFill>
            <a:blip r:embed="rId3" cstate="print"/>
            <a:stretch>
              <a:fillRect/>
            </a:stretch>
          </p:blipFill>
          <p:spPr>
            <a:xfrm>
              <a:off x="1094232" y="2177795"/>
              <a:ext cx="6464808" cy="1354836"/>
            </a:xfrm>
            <a:prstGeom prst="rect">
              <a:avLst/>
            </a:prstGeom>
          </p:spPr>
        </p:pic>
        <p:pic>
          <p:nvPicPr>
            <p:cNvPr id="5" name="object 5" descr="Solar panels and wind turbines in a field  AI-generated content may be incorrect."/>
            <p:cNvPicPr/>
            <p:nvPr/>
          </p:nvPicPr>
          <p:blipFill>
            <a:blip r:embed="rId4" cstate="print"/>
            <a:stretch>
              <a:fillRect/>
            </a:stretch>
          </p:blipFill>
          <p:spPr>
            <a:xfrm>
              <a:off x="7281671" y="993647"/>
              <a:ext cx="4910328" cy="3840479"/>
            </a:xfrm>
            <a:prstGeom prst="rect">
              <a:avLst/>
            </a:prstGeom>
          </p:spPr>
        </p:pic>
      </p:grpSp>
      <p:sp>
        <p:nvSpPr>
          <p:cNvPr id="6" name="object 6"/>
          <p:cNvSpPr/>
          <p:nvPr/>
        </p:nvSpPr>
        <p:spPr>
          <a:xfrm>
            <a:off x="10366247" y="6071615"/>
            <a:ext cx="1347470" cy="443865"/>
          </a:xfrm>
          <a:custGeom>
            <a:avLst/>
            <a:gdLst/>
            <a:ahLst/>
            <a:cxnLst/>
            <a:rect l="l" t="t" r="r" b="b"/>
            <a:pathLst>
              <a:path w="1347470" h="443865">
                <a:moveTo>
                  <a:pt x="1296670" y="0"/>
                </a:moveTo>
                <a:lnTo>
                  <a:pt x="50546" y="0"/>
                </a:lnTo>
                <a:lnTo>
                  <a:pt x="30860" y="3974"/>
                </a:lnTo>
                <a:lnTo>
                  <a:pt x="14795" y="14812"/>
                </a:lnTo>
                <a:lnTo>
                  <a:pt x="3968" y="30887"/>
                </a:lnTo>
                <a:lnTo>
                  <a:pt x="0" y="50571"/>
                </a:lnTo>
                <a:lnTo>
                  <a:pt x="0" y="392912"/>
                </a:lnTo>
                <a:lnTo>
                  <a:pt x="3968" y="412596"/>
                </a:lnTo>
                <a:lnTo>
                  <a:pt x="14795" y="428671"/>
                </a:lnTo>
                <a:lnTo>
                  <a:pt x="30860" y="439509"/>
                </a:lnTo>
                <a:lnTo>
                  <a:pt x="50546" y="443484"/>
                </a:lnTo>
                <a:lnTo>
                  <a:pt x="1296670" y="443484"/>
                </a:lnTo>
                <a:lnTo>
                  <a:pt x="1316354" y="439509"/>
                </a:lnTo>
                <a:lnTo>
                  <a:pt x="1332420" y="428671"/>
                </a:lnTo>
                <a:lnTo>
                  <a:pt x="1343247" y="412596"/>
                </a:lnTo>
                <a:lnTo>
                  <a:pt x="1347216" y="392912"/>
                </a:lnTo>
                <a:lnTo>
                  <a:pt x="1347216" y="50571"/>
                </a:lnTo>
                <a:lnTo>
                  <a:pt x="1343247" y="30887"/>
                </a:lnTo>
                <a:lnTo>
                  <a:pt x="1332420" y="14812"/>
                </a:lnTo>
                <a:lnTo>
                  <a:pt x="1316354" y="3974"/>
                </a:lnTo>
                <a:lnTo>
                  <a:pt x="1296670" y="0"/>
                </a:lnTo>
                <a:close/>
              </a:path>
            </a:pathLst>
          </a:custGeom>
          <a:solidFill>
            <a:srgbClr val="FFFFFF"/>
          </a:solidFill>
        </p:spPr>
        <p:txBody>
          <a:bodyPr wrap="square" lIns="0" tIns="0" rIns="0" bIns="0" rtlCol="0"/>
          <a:lstStyle/>
          <a:p>
            <a:endParaRPr/>
          </a:p>
        </p:txBody>
      </p:sp>
      <p:pic>
        <p:nvPicPr>
          <p:cNvPr id="7" name="object 7"/>
          <p:cNvPicPr/>
          <p:nvPr/>
        </p:nvPicPr>
        <p:blipFill>
          <a:blip r:embed="rId5" cstate="print"/>
          <a:stretch>
            <a:fillRect/>
          </a:stretch>
        </p:blipFill>
        <p:spPr>
          <a:xfrm>
            <a:off x="8538971" y="6088379"/>
            <a:ext cx="1348740" cy="376428"/>
          </a:xfrm>
          <a:prstGeom prst="rect">
            <a:avLst/>
          </a:prstGeom>
        </p:spPr>
      </p:pic>
      <p:pic>
        <p:nvPicPr>
          <p:cNvPr id="8" name="object 8" descr="A map of australia with different colors  AI-generated content may be incorrect."/>
          <p:cNvPicPr/>
          <p:nvPr/>
        </p:nvPicPr>
        <p:blipFill>
          <a:blip r:embed="rId6" cstate="print"/>
          <a:stretch>
            <a:fillRect/>
          </a:stretch>
        </p:blipFill>
        <p:spPr>
          <a:xfrm>
            <a:off x="6318503" y="6003035"/>
            <a:ext cx="821436" cy="519683"/>
          </a:xfrm>
          <a:prstGeom prst="rect">
            <a:avLst/>
          </a:prstGeom>
        </p:spPr>
      </p:pic>
      <p:sp>
        <p:nvSpPr>
          <p:cNvPr id="9" name="object 9"/>
          <p:cNvSpPr txBox="1"/>
          <p:nvPr/>
        </p:nvSpPr>
        <p:spPr>
          <a:xfrm>
            <a:off x="1542033" y="4286399"/>
            <a:ext cx="1982470" cy="960755"/>
          </a:xfrm>
          <a:prstGeom prst="rect">
            <a:avLst/>
          </a:prstGeom>
        </p:spPr>
        <p:txBody>
          <a:bodyPr vert="horz" wrap="square" lIns="0" tIns="142240" rIns="0" bIns="0" rtlCol="0">
            <a:spAutoFit/>
          </a:bodyPr>
          <a:lstStyle/>
          <a:p>
            <a:pPr marL="12700">
              <a:lnSpc>
                <a:spcPct val="100000"/>
              </a:lnSpc>
              <a:spcBef>
                <a:spcPts val="1120"/>
              </a:spcBef>
            </a:pPr>
            <a:r>
              <a:rPr sz="1600" b="1">
                <a:solidFill>
                  <a:srgbClr val="FFFFFF"/>
                </a:solidFill>
                <a:latin typeface="Arial"/>
                <a:cs typeface="Arial"/>
              </a:rPr>
              <a:t>6TH</a:t>
            </a:r>
            <a:r>
              <a:rPr sz="1600" b="1" spc="-20">
                <a:solidFill>
                  <a:srgbClr val="FFFFFF"/>
                </a:solidFill>
                <a:latin typeface="Arial"/>
                <a:cs typeface="Arial"/>
              </a:rPr>
              <a:t> </a:t>
            </a:r>
            <a:r>
              <a:rPr sz="1600" b="1">
                <a:solidFill>
                  <a:srgbClr val="FFFFFF"/>
                </a:solidFill>
                <a:latin typeface="Arial"/>
                <a:cs typeface="Arial"/>
              </a:rPr>
              <a:t>-</a:t>
            </a:r>
            <a:r>
              <a:rPr sz="1600" b="1" spc="-15">
                <a:solidFill>
                  <a:srgbClr val="FFFFFF"/>
                </a:solidFill>
                <a:latin typeface="Arial"/>
                <a:cs typeface="Arial"/>
              </a:rPr>
              <a:t> </a:t>
            </a:r>
            <a:r>
              <a:rPr sz="1600" b="1">
                <a:solidFill>
                  <a:srgbClr val="FFFFFF"/>
                </a:solidFill>
                <a:latin typeface="Arial"/>
                <a:cs typeface="Arial"/>
              </a:rPr>
              <a:t>7TH</a:t>
            </a:r>
            <a:r>
              <a:rPr sz="1600" b="1" spc="-85">
                <a:solidFill>
                  <a:srgbClr val="FFFFFF"/>
                </a:solidFill>
                <a:latin typeface="Arial"/>
                <a:cs typeface="Arial"/>
              </a:rPr>
              <a:t> </a:t>
            </a:r>
            <a:r>
              <a:rPr sz="1600" b="1">
                <a:solidFill>
                  <a:srgbClr val="FFFFFF"/>
                </a:solidFill>
                <a:latin typeface="Arial"/>
                <a:cs typeface="Arial"/>
              </a:rPr>
              <a:t>AUG</a:t>
            </a:r>
            <a:r>
              <a:rPr sz="1600" b="1" spc="40">
                <a:solidFill>
                  <a:srgbClr val="FFFFFF"/>
                </a:solidFill>
                <a:latin typeface="Arial"/>
                <a:cs typeface="Arial"/>
              </a:rPr>
              <a:t> </a:t>
            </a:r>
            <a:r>
              <a:rPr sz="1600" b="1" spc="-20">
                <a:solidFill>
                  <a:srgbClr val="FFFFFF"/>
                </a:solidFill>
                <a:latin typeface="Arial"/>
                <a:cs typeface="Arial"/>
              </a:rPr>
              <a:t>2026</a:t>
            </a:r>
            <a:endParaRPr sz="1600">
              <a:latin typeface="Arial"/>
              <a:cs typeface="Arial"/>
            </a:endParaRPr>
          </a:p>
          <a:p>
            <a:pPr marL="12700" marR="38100">
              <a:lnSpc>
                <a:spcPct val="153300"/>
              </a:lnSpc>
              <a:spcBef>
                <a:spcPts val="5"/>
              </a:spcBef>
            </a:pPr>
            <a:r>
              <a:rPr sz="1200">
                <a:solidFill>
                  <a:srgbClr val="FFFFFF"/>
                </a:solidFill>
                <a:latin typeface="Arial MT"/>
                <a:cs typeface="Arial MT"/>
              </a:rPr>
              <a:t>KIGALI</a:t>
            </a:r>
            <a:r>
              <a:rPr sz="1200" spc="-45">
                <a:solidFill>
                  <a:srgbClr val="FFFFFF"/>
                </a:solidFill>
                <a:latin typeface="Arial MT"/>
                <a:cs typeface="Arial MT"/>
              </a:rPr>
              <a:t> </a:t>
            </a:r>
            <a:r>
              <a:rPr sz="1200">
                <a:solidFill>
                  <a:srgbClr val="FFFFFF"/>
                </a:solidFill>
                <a:latin typeface="Arial MT"/>
                <a:cs typeface="Arial MT"/>
              </a:rPr>
              <a:t>MARRIOTT</a:t>
            </a:r>
            <a:r>
              <a:rPr sz="1200" spc="-55">
                <a:solidFill>
                  <a:srgbClr val="FFFFFF"/>
                </a:solidFill>
                <a:latin typeface="Arial MT"/>
                <a:cs typeface="Arial MT"/>
              </a:rPr>
              <a:t> </a:t>
            </a:r>
            <a:r>
              <a:rPr sz="1200" spc="-10">
                <a:solidFill>
                  <a:srgbClr val="FFFFFF"/>
                </a:solidFill>
                <a:latin typeface="Arial MT"/>
                <a:cs typeface="Arial MT"/>
              </a:rPr>
              <a:t>HOTEL, RWANDA</a:t>
            </a:r>
            <a:endParaRPr sz="1200">
              <a:latin typeface="Arial MT"/>
              <a:cs typeface="Arial MT"/>
            </a:endParaRPr>
          </a:p>
        </p:txBody>
      </p:sp>
      <p:sp>
        <p:nvSpPr>
          <p:cNvPr id="10" name="object 10"/>
          <p:cNvSpPr txBox="1"/>
          <p:nvPr/>
        </p:nvSpPr>
        <p:spPr>
          <a:xfrm>
            <a:off x="4761103" y="4286399"/>
            <a:ext cx="2185035" cy="960755"/>
          </a:xfrm>
          <a:prstGeom prst="rect">
            <a:avLst/>
          </a:prstGeom>
        </p:spPr>
        <p:txBody>
          <a:bodyPr vert="horz" wrap="square" lIns="0" tIns="142240" rIns="0" bIns="0" rtlCol="0">
            <a:spAutoFit/>
          </a:bodyPr>
          <a:lstStyle/>
          <a:p>
            <a:pPr marL="12700">
              <a:lnSpc>
                <a:spcPct val="100000"/>
              </a:lnSpc>
              <a:spcBef>
                <a:spcPts val="1120"/>
              </a:spcBef>
            </a:pPr>
            <a:r>
              <a:rPr sz="1600" b="1">
                <a:solidFill>
                  <a:srgbClr val="FFFFFF"/>
                </a:solidFill>
                <a:latin typeface="Arial"/>
                <a:cs typeface="Arial"/>
              </a:rPr>
              <a:t>31</a:t>
            </a:r>
            <a:r>
              <a:rPr sz="1600" b="1" spc="-75">
                <a:solidFill>
                  <a:srgbClr val="FFFFFF"/>
                </a:solidFill>
                <a:latin typeface="Arial"/>
                <a:cs typeface="Arial"/>
              </a:rPr>
              <a:t> </a:t>
            </a:r>
            <a:r>
              <a:rPr sz="1600" b="1">
                <a:solidFill>
                  <a:srgbClr val="FFFFFF"/>
                </a:solidFill>
                <a:latin typeface="Arial"/>
                <a:cs typeface="Arial"/>
              </a:rPr>
              <a:t>AUG</a:t>
            </a:r>
            <a:r>
              <a:rPr sz="1600" b="1" spc="50">
                <a:solidFill>
                  <a:srgbClr val="FFFFFF"/>
                </a:solidFill>
                <a:latin typeface="Arial"/>
                <a:cs typeface="Arial"/>
              </a:rPr>
              <a:t> </a:t>
            </a:r>
            <a:r>
              <a:rPr sz="1600" b="1">
                <a:solidFill>
                  <a:srgbClr val="FFFFFF"/>
                </a:solidFill>
                <a:latin typeface="Arial"/>
                <a:cs typeface="Arial"/>
              </a:rPr>
              <a:t>–</a:t>
            </a:r>
            <a:r>
              <a:rPr sz="1600" b="1" spc="-20">
                <a:solidFill>
                  <a:srgbClr val="FFFFFF"/>
                </a:solidFill>
                <a:latin typeface="Arial"/>
                <a:cs typeface="Arial"/>
              </a:rPr>
              <a:t> </a:t>
            </a:r>
            <a:r>
              <a:rPr sz="1600" b="1">
                <a:solidFill>
                  <a:srgbClr val="FFFFFF"/>
                </a:solidFill>
                <a:latin typeface="Arial"/>
                <a:cs typeface="Arial"/>
              </a:rPr>
              <a:t>1</a:t>
            </a:r>
            <a:r>
              <a:rPr sz="1600" b="1" spc="-5">
                <a:solidFill>
                  <a:srgbClr val="FFFFFF"/>
                </a:solidFill>
                <a:latin typeface="Arial"/>
                <a:cs typeface="Arial"/>
              </a:rPr>
              <a:t> </a:t>
            </a:r>
            <a:r>
              <a:rPr sz="1600" b="1">
                <a:solidFill>
                  <a:srgbClr val="FFFFFF"/>
                </a:solidFill>
                <a:latin typeface="Arial"/>
                <a:cs typeface="Arial"/>
              </a:rPr>
              <a:t>SEPT</a:t>
            </a:r>
            <a:r>
              <a:rPr sz="1600" b="1" spc="-30">
                <a:solidFill>
                  <a:srgbClr val="FFFFFF"/>
                </a:solidFill>
                <a:latin typeface="Arial"/>
                <a:cs typeface="Arial"/>
              </a:rPr>
              <a:t> </a:t>
            </a:r>
            <a:r>
              <a:rPr sz="1600" b="1" spc="-20">
                <a:solidFill>
                  <a:srgbClr val="FFFFFF"/>
                </a:solidFill>
                <a:latin typeface="Arial"/>
                <a:cs typeface="Arial"/>
              </a:rPr>
              <a:t>2026</a:t>
            </a:r>
            <a:endParaRPr sz="1600">
              <a:latin typeface="Arial"/>
              <a:cs typeface="Arial"/>
            </a:endParaRPr>
          </a:p>
          <a:p>
            <a:pPr marL="12700" marR="296545">
              <a:lnSpc>
                <a:spcPct val="153300"/>
              </a:lnSpc>
              <a:spcBef>
                <a:spcPts val="5"/>
              </a:spcBef>
            </a:pPr>
            <a:r>
              <a:rPr sz="1200">
                <a:solidFill>
                  <a:srgbClr val="FFFFFF"/>
                </a:solidFill>
                <a:latin typeface="Arial MT"/>
                <a:cs typeface="Arial MT"/>
              </a:rPr>
              <a:t>NOVOTEL</a:t>
            </a:r>
            <a:r>
              <a:rPr sz="1200" spc="-45">
                <a:solidFill>
                  <a:srgbClr val="FFFFFF"/>
                </a:solidFill>
                <a:latin typeface="Arial MT"/>
                <a:cs typeface="Arial MT"/>
              </a:rPr>
              <a:t> </a:t>
            </a:r>
            <a:r>
              <a:rPr sz="1200" spc="-10">
                <a:solidFill>
                  <a:srgbClr val="FFFFFF"/>
                </a:solidFill>
                <a:latin typeface="Arial MT"/>
                <a:cs typeface="Arial MT"/>
              </a:rPr>
              <a:t>HOTEL</a:t>
            </a:r>
            <a:r>
              <a:rPr sz="1200" spc="-55">
                <a:solidFill>
                  <a:srgbClr val="FFFFFF"/>
                </a:solidFill>
                <a:latin typeface="Arial MT"/>
                <a:cs typeface="Arial MT"/>
              </a:rPr>
              <a:t> </a:t>
            </a:r>
            <a:r>
              <a:rPr sz="1200" spc="-10">
                <a:solidFill>
                  <a:srgbClr val="FFFFFF"/>
                </a:solidFill>
                <a:latin typeface="Arial MT"/>
                <a:cs typeface="Arial MT"/>
              </a:rPr>
              <a:t>PERTH, </a:t>
            </a:r>
            <a:r>
              <a:rPr sz="1200">
                <a:solidFill>
                  <a:srgbClr val="FFFFFF"/>
                </a:solidFill>
                <a:latin typeface="Arial MT"/>
                <a:cs typeface="Arial MT"/>
              </a:rPr>
              <a:t>WESTERN</a:t>
            </a:r>
            <a:r>
              <a:rPr sz="1200" spc="-95">
                <a:solidFill>
                  <a:srgbClr val="FFFFFF"/>
                </a:solidFill>
                <a:latin typeface="Arial MT"/>
                <a:cs typeface="Arial MT"/>
              </a:rPr>
              <a:t> </a:t>
            </a:r>
            <a:r>
              <a:rPr sz="1200" spc="-10">
                <a:solidFill>
                  <a:srgbClr val="FFFFFF"/>
                </a:solidFill>
                <a:latin typeface="Arial MT"/>
                <a:cs typeface="Arial MT"/>
              </a:rPr>
              <a:t>AUSTRALIA</a:t>
            </a:r>
            <a:endParaRPr sz="1200">
              <a:latin typeface="Arial MT"/>
              <a:cs typeface="Arial MT"/>
            </a:endParaRPr>
          </a:p>
        </p:txBody>
      </p:sp>
      <p:pic>
        <p:nvPicPr>
          <p:cNvPr id="11" name="object 11" descr="A blue yellow and green flag with a yellow sun  AI-generated content may be incorrect."/>
          <p:cNvPicPr/>
          <p:nvPr/>
        </p:nvPicPr>
        <p:blipFill>
          <a:blip r:embed="rId7" cstate="print"/>
          <a:stretch>
            <a:fillRect/>
          </a:stretch>
        </p:blipFill>
        <p:spPr>
          <a:xfrm>
            <a:off x="1149096" y="4427220"/>
            <a:ext cx="266700" cy="265175"/>
          </a:xfrm>
          <a:prstGeom prst="rect">
            <a:avLst/>
          </a:prstGeom>
        </p:spPr>
      </p:pic>
      <p:pic>
        <p:nvPicPr>
          <p:cNvPr id="12" name="object 12" descr="A blue and red flag with white stars  AI-generated content may be incorrect."/>
          <p:cNvPicPr/>
          <p:nvPr/>
        </p:nvPicPr>
        <p:blipFill>
          <a:blip r:embed="rId8" cstate="print"/>
          <a:stretch>
            <a:fillRect/>
          </a:stretch>
        </p:blipFill>
        <p:spPr>
          <a:xfrm>
            <a:off x="4404359" y="4427220"/>
            <a:ext cx="254508" cy="254507"/>
          </a:xfrm>
          <a:prstGeom prst="rect">
            <a:avLst/>
          </a:prstGeom>
        </p:spPr>
      </p:pic>
      <p:pic>
        <p:nvPicPr>
          <p:cNvPr id="13" name="object 13" descr="A circle with a flag in it  AI-generated content may be incorrect."/>
          <p:cNvPicPr/>
          <p:nvPr/>
        </p:nvPicPr>
        <p:blipFill>
          <a:blip r:embed="rId9" cstate="print"/>
          <a:stretch>
            <a:fillRect/>
          </a:stretch>
        </p:blipFill>
        <p:spPr>
          <a:xfrm>
            <a:off x="2602992" y="6056376"/>
            <a:ext cx="490728" cy="481584"/>
          </a:xfrm>
          <a:prstGeom prst="rect">
            <a:avLst/>
          </a:prstGeom>
        </p:spPr>
      </p:pic>
      <p:pic>
        <p:nvPicPr>
          <p:cNvPr id="14" name="object 14" descr="A red white and green flag  AI-generated content may be incorrect."/>
          <p:cNvPicPr/>
          <p:nvPr/>
        </p:nvPicPr>
        <p:blipFill>
          <a:blip r:embed="rId10" cstate="print"/>
          <a:stretch>
            <a:fillRect/>
          </a:stretch>
        </p:blipFill>
        <p:spPr>
          <a:xfrm>
            <a:off x="1246632" y="6045708"/>
            <a:ext cx="495300" cy="486156"/>
          </a:xfrm>
          <a:prstGeom prst="rect">
            <a:avLst/>
          </a:prstGeom>
        </p:spPr>
      </p:pic>
      <p:pic>
        <p:nvPicPr>
          <p:cNvPr id="15" name="object 15"/>
          <p:cNvPicPr/>
          <p:nvPr/>
        </p:nvPicPr>
        <p:blipFill>
          <a:blip r:embed="rId11" cstate="print"/>
          <a:stretch>
            <a:fillRect/>
          </a:stretch>
        </p:blipFill>
        <p:spPr>
          <a:xfrm>
            <a:off x="1924811" y="6045708"/>
            <a:ext cx="495300" cy="486156"/>
          </a:xfrm>
          <a:prstGeom prst="rect">
            <a:avLst/>
          </a:prstGeom>
        </p:spPr>
      </p:pic>
      <p:pic>
        <p:nvPicPr>
          <p:cNvPr id="16" name="object 16" descr="A blue yellow and green flag with a yellow sun  AI-generated content may be incorrect."/>
          <p:cNvPicPr/>
          <p:nvPr/>
        </p:nvPicPr>
        <p:blipFill>
          <a:blip r:embed="rId7" cstate="print"/>
          <a:stretch>
            <a:fillRect/>
          </a:stretch>
        </p:blipFill>
        <p:spPr>
          <a:xfrm>
            <a:off x="577595" y="6027420"/>
            <a:ext cx="493776" cy="493776"/>
          </a:xfrm>
          <a:prstGeom prst="rect">
            <a:avLst/>
          </a:prstGeom>
        </p:spPr>
      </p:pic>
      <p:pic>
        <p:nvPicPr>
          <p:cNvPr id="17" name="object 17" descr="A qr code with a white background  AI-generated content may be incorrect."/>
          <p:cNvPicPr/>
          <p:nvPr/>
        </p:nvPicPr>
        <p:blipFill>
          <a:blip r:embed="rId12" cstate="print"/>
          <a:stretch>
            <a:fillRect/>
          </a:stretch>
        </p:blipFill>
        <p:spPr>
          <a:xfrm>
            <a:off x="10366247" y="5312664"/>
            <a:ext cx="1269492" cy="1269492"/>
          </a:xfrm>
          <a:prstGeom prst="rect">
            <a:avLst/>
          </a:prstGeom>
        </p:spPr>
      </p:pic>
      <p:sp>
        <p:nvSpPr>
          <p:cNvPr id="19" name="object 19"/>
          <p:cNvSpPr txBox="1"/>
          <p:nvPr/>
        </p:nvSpPr>
        <p:spPr>
          <a:xfrm>
            <a:off x="3205733" y="6169172"/>
            <a:ext cx="2518410" cy="261620"/>
          </a:xfrm>
          <a:prstGeom prst="rect">
            <a:avLst/>
          </a:prstGeom>
        </p:spPr>
        <p:txBody>
          <a:bodyPr vert="horz" wrap="square" lIns="0" tIns="3175" rIns="0" bIns="0" rtlCol="0">
            <a:spAutoFit/>
          </a:bodyPr>
          <a:lstStyle/>
          <a:p>
            <a:pPr marL="12700">
              <a:lnSpc>
                <a:spcPct val="100000"/>
              </a:lnSpc>
              <a:spcBef>
                <a:spcPts val="25"/>
              </a:spcBef>
            </a:pPr>
            <a:r>
              <a:rPr sz="800" b="1" dirty="0">
                <a:solidFill>
                  <a:srgbClr val="FFC000"/>
                </a:solidFill>
                <a:latin typeface="Arial"/>
                <a:cs typeface="Arial"/>
              </a:rPr>
              <a:t>THE</a:t>
            </a:r>
            <a:r>
              <a:rPr sz="800" b="1" spc="-30" dirty="0">
                <a:solidFill>
                  <a:srgbClr val="FFC000"/>
                </a:solidFill>
                <a:latin typeface="Arial"/>
                <a:cs typeface="Arial"/>
              </a:rPr>
              <a:t> </a:t>
            </a:r>
            <a:r>
              <a:rPr sz="800" b="1" dirty="0">
                <a:solidFill>
                  <a:srgbClr val="FFC000"/>
                </a:solidFill>
                <a:latin typeface="Arial"/>
                <a:cs typeface="Arial"/>
              </a:rPr>
              <a:t>CLEAN</a:t>
            </a:r>
            <a:r>
              <a:rPr sz="800" b="1" spc="-10" dirty="0">
                <a:solidFill>
                  <a:srgbClr val="FFC000"/>
                </a:solidFill>
                <a:latin typeface="Arial"/>
                <a:cs typeface="Arial"/>
              </a:rPr>
              <a:t> </a:t>
            </a:r>
            <a:r>
              <a:rPr sz="800" b="1" dirty="0">
                <a:solidFill>
                  <a:srgbClr val="FFC000"/>
                </a:solidFill>
                <a:latin typeface="Arial"/>
                <a:cs typeface="Arial"/>
              </a:rPr>
              <a:t>ENERGY</a:t>
            </a:r>
            <a:r>
              <a:rPr sz="800" b="1" spc="-35" dirty="0">
                <a:solidFill>
                  <a:srgbClr val="FFC000"/>
                </a:solidFill>
                <a:latin typeface="Arial"/>
                <a:cs typeface="Arial"/>
              </a:rPr>
              <a:t> </a:t>
            </a:r>
            <a:r>
              <a:rPr sz="800" b="1" dirty="0">
                <a:solidFill>
                  <a:srgbClr val="FFC000"/>
                </a:solidFill>
                <a:latin typeface="Arial"/>
                <a:cs typeface="Arial"/>
              </a:rPr>
              <a:t>CONFERENCE</a:t>
            </a:r>
            <a:r>
              <a:rPr sz="800" b="1" spc="-40" dirty="0">
                <a:solidFill>
                  <a:srgbClr val="FFC000"/>
                </a:solidFill>
                <a:latin typeface="Arial"/>
                <a:cs typeface="Arial"/>
              </a:rPr>
              <a:t> </a:t>
            </a:r>
            <a:r>
              <a:rPr sz="800" b="1" dirty="0">
                <a:solidFill>
                  <a:srgbClr val="FFC000"/>
                </a:solidFill>
                <a:latin typeface="Arial"/>
                <a:cs typeface="Arial"/>
              </a:rPr>
              <a:t>&amp;</a:t>
            </a:r>
            <a:r>
              <a:rPr sz="800" b="1" spc="-30" dirty="0">
                <a:solidFill>
                  <a:srgbClr val="FFC000"/>
                </a:solidFill>
                <a:latin typeface="Arial"/>
                <a:cs typeface="Arial"/>
              </a:rPr>
              <a:t> </a:t>
            </a:r>
            <a:r>
              <a:rPr sz="800" b="1" spc="-10" dirty="0">
                <a:solidFill>
                  <a:srgbClr val="FFC000"/>
                </a:solidFill>
                <a:latin typeface="Arial"/>
                <a:cs typeface="Arial"/>
              </a:rPr>
              <a:t>EXHIBITION</a:t>
            </a:r>
            <a:endParaRPr sz="800" dirty="0">
              <a:latin typeface="Arial"/>
              <a:cs typeface="Arial"/>
            </a:endParaRPr>
          </a:p>
          <a:p>
            <a:pPr marL="12700">
              <a:lnSpc>
                <a:spcPct val="100000"/>
              </a:lnSpc>
            </a:pPr>
            <a:r>
              <a:rPr sz="800" b="1" dirty="0">
                <a:solidFill>
                  <a:srgbClr val="FFC000"/>
                </a:solidFill>
                <a:latin typeface="Arial"/>
                <a:cs typeface="Arial"/>
              </a:rPr>
              <a:t>Kigali,</a:t>
            </a:r>
            <a:r>
              <a:rPr sz="800" b="1" spc="-25" dirty="0">
                <a:solidFill>
                  <a:srgbClr val="FFC000"/>
                </a:solidFill>
                <a:latin typeface="Arial"/>
                <a:cs typeface="Arial"/>
              </a:rPr>
              <a:t> </a:t>
            </a:r>
            <a:r>
              <a:rPr sz="800" b="1" spc="-10" dirty="0">
                <a:solidFill>
                  <a:srgbClr val="FFC000"/>
                </a:solidFill>
                <a:latin typeface="Arial"/>
                <a:cs typeface="Arial"/>
              </a:rPr>
              <a:t>Rwanda.</a:t>
            </a:r>
            <a:endParaRPr sz="800" dirty="0">
              <a:latin typeface="Arial"/>
              <a:cs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512564" y="636984"/>
            <a:ext cx="7250113" cy="457597"/>
          </a:xfrm>
          <a:prstGeom prst="rect">
            <a:avLst/>
          </a:prstGeom>
          <a:noFill/>
          <a:ln/>
        </p:spPr>
        <p:txBody>
          <a:bodyPr wrap="non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3583"/>
              </a:lnSpc>
              <a:buNone/>
            </a:pPr>
            <a:r>
              <a:rPr lang="en-US" sz="2875" b="1" dirty="0">
                <a:solidFill>
                  <a:srgbClr val="002060"/>
                </a:solidFill>
                <a:latin typeface="Raleway" pitchFamily="34" charset="0"/>
                <a:ea typeface="Raleway" pitchFamily="34" charset="-122"/>
                <a:cs typeface="Raleway" pitchFamily="34" charset="-120"/>
              </a:rPr>
              <a:t>Conference Design &amp; Thematic Framework</a:t>
            </a:r>
            <a:endParaRPr lang="en-US" sz="2875" b="1" dirty="0">
              <a:solidFill>
                <a:srgbClr val="002060"/>
              </a:solidFill>
            </a:endParaRPr>
          </a:p>
        </p:txBody>
      </p:sp>
      <p:sp>
        <p:nvSpPr>
          <p:cNvPr id="3" name="Text 1"/>
          <p:cNvSpPr/>
          <p:nvPr/>
        </p:nvSpPr>
        <p:spPr>
          <a:xfrm>
            <a:off x="1160463" y="1580059"/>
            <a:ext cx="2761655" cy="228798"/>
          </a:xfrm>
          <a:prstGeom prst="rect">
            <a:avLst/>
          </a:prstGeom>
          <a:noFill/>
          <a:ln/>
        </p:spPr>
        <p:txBody>
          <a:bodyPr wrap="non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r">
              <a:lnSpc>
                <a:spcPts val="1792"/>
              </a:lnSpc>
              <a:buNone/>
            </a:pPr>
            <a:r>
              <a:rPr lang="en-US" sz="1417" b="1" dirty="0">
                <a:solidFill>
                  <a:srgbClr val="002060"/>
                </a:solidFill>
                <a:latin typeface="Raleway" pitchFamily="34" charset="0"/>
                <a:ea typeface="Raleway" pitchFamily="34" charset="-122"/>
                <a:cs typeface="Raleway" pitchFamily="34" charset="-120"/>
              </a:rPr>
              <a:t>Renewable Energy Technologies</a:t>
            </a:r>
            <a:endParaRPr lang="en-US" sz="1417" b="1" dirty="0">
              <a:solidFill>
                <a:srgbClr val="002060"/>
              </a:solidFill>
            </a:endParaRPr>
          </a:p>
        </p:txBody>
      </p:sp>
      <p:sp>
        <p:nvSpPr>
          <p:cNvPr id="4" name="Text 2"/>
          <p:cNvSpPr/>
          <p:nvPr/>
        </p:nvSpPr>
        <p:spPr>
          <a:xfrm>
            <a:off x="512564" y="1896666"/>
            <a:ext cx="3409553" cy="1171278"/>
          </a:xfrm>
          <a:prstGeom prst="rect">
            <a:avLst/>
          </a:prstGeom>
          <a:noFill/>
          <a:ln/>
        </p:spPr>
        <p:txBody>
          <a:bodyPr wrap="squar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r">
              <a:lnSpc>
                <a:spcPts val="1833"/>
              </a:lnSpc>
              <a:buNone/>
            </a:pPr>
            <a:r>
              <a:rPr lang="en-US" sz="1125" dirty="0">
                <a:solidFill>
                  <a:srgbClr val="002060"/>
                </a:solidFill>
                <a:latin typeface="Roboto" pitchFamily="34" charset="0"/>
                <a:ea typeface="Roboto" pitchFamily="34" charset="-122"/>
                <a:cs typeface="Roboto" pitchFamily="34" charset="-120"/>
              </a:rPr>
              <a:t>Solar, wind, and hydroelectric project development, grid integration strategies and technology innovation. Focus on scalable solutions suitable for African conditions and Australian expertise in distributed energy systems.</a:t>
            </a:r>
            <a:endParaRPr lang="en-US" sz="1125" dirty="0">
              <a:solidFill>
                <a:srgbClr val="002060"/>
              </a:solidFill>
            </a:endParaRPr>
          </a:p>
        </p:txBody>
      </p:sp>
      <p:pic>
        <p:nvPicPr>
          <p:cNvPr id="5" name="Image 0" descr="preencoded.png"/>
          <p:cNvPicPr>
            <a:picLocks noChangeAspect="1"/>
          </p:cNvPicPr>
          <p:nvPr/>
        </p:nvPicPr>
        <p:blipFill>
          <a:blip r:embed="rId3"/>
          <a:stretch>
            <a:fillRect/>
          </a:stretch>
        </p:blipFill>
        <p:spPr>
          <a:xfrm>
            <a:off x="4141788" y="1416249"/>
            <a:ext cx="3908326" cy="3908326"/>
          </a:xfrm>
          <a:prstGeom prst="rect">
            <a:avLst/>
          </a:prstGeom>
        </p:spPr>
      </p:pic>
      <p:pic>
        <p:nvPicPr>
          <p:cNvPr id="6" name="Image 1" descr="preencoded.png"/>
          <p:cNvPicPr>
            <a:picLocks noChangeAspect="1"/>
          </p:cNvPicPr>
          <p:nvPr/>
        </p:nvPicPr>
        <p:blipFill>
          <a:blip r:embed="rId4"/>
          <a:stretch>
            <a:fillRect/>
          </a:stretch>
        </p:blipFill>
        <p:spPr>
          <a:xfrm>
            <a:off x="4879678" y="2429371"/>
            <a:ext cx="219075" cy="273844"/>
          </a:xfrm>
          <a:prstGeom prst="rect">
            <a:avLst/>
          </a:prstGeom>
        </p:spPr>
      </p:pic>
      <p:sp>
        <p:nvSpPr>
          <p:cNvPr id="7" name="Text 3"/>
          <p:cNvSpPr/>
          <p:nvPr/>
        </p:nvSpPr>
        <p:spPr>
          <a:xfrm>
            <a:off x="8269783" y="1387475"/>
            <a:ext cx="2247007" cy="228798"/>
          </a:xfrm>
          <a:prstGeom prst="rect">
            <a:avLst/>
          </a:prstGeom>
          <a:noFill/>
          <a:ln/>
        </p:spPr>
        <p:txBody>
          <a:bodyPr wrap="non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1792"/>
              </a:lnSpc>
              <a:buNone/>
            </a:pPr>
            <a:r>
              <a:rPr lang="en-US" sz="1417" b="1">
                <a:solidFill>
                  <a:srgbClr val="002060"/>
                </a:solidFill>
                <a:latin typeface="Raleway" pitchFamily="34" charset="0"/>
                <a:ea typeface="Raleway" pitchFamily="34" charset="-122"/>
                <a:cs typeface="Raleway" pitchFamily="34" charset="-120"/>
              </a:rPr>
              <a:t>Green Hydrogen Economy</a:t>
            </a:r>
            <a:endParaRPr lang="en-US" sz="1417" b="1">
              <a:solidFill>
                <a:srgbClr val="002060"/>
              </a:solidFill>
            </a:endParaRPr>
          </a:p>
        </p:txBody>
      </p:sp>
      <p:sp>
        <p:nvSpPr>
          <p:cNvPr id="8" name="Text 4"/>
          <p:cNvSpPr/>
          <p:nvPr/>
        </p:nvSpPr>
        <p:spPr>
          <a:xfrm>
            <a:off x="8269784" y="1704082"/>
            <a:ext cx="3409653" cy="937022"/>
          </a:xfrm>
          <a:prstGeom prst="rect">
            <a:avLst/>
          </a:prstGeom>
          <a:noFill/>
          <a:ln/>
        </p:spPr>
        <p:txBody>
          <a:bodyPr wrap="squar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1833"/>
              </a:lnSpc>
              <a:buNone/>
            </a:pPr>
            <a:r>
              <a:rPr lang="en-US" sz="1125">
                <a:solidFill>
                  <a:srgbClr val="002060"/>
                </a:solidFill>
                <a:latin typeface="Roboto" pitchFamily="34" charset="0"/>
                <a:ea typeface="Roboto" pitchFamily="34" charset="-122"/>
                <a:cs typeface="Roboto" pitchFamily="34" charset="-120"/>
              </a:rPr>
              <a:t>Emerging hydrogen production, storage, and export opportunities. Australia's hydrogen strategy and Africa's renewable resources create synergies for continental hydrogen industry development.</a:t>
            </a:r>
            <a:endParaRPr lang="en-US" sz="1125">
              <a:solidFill>
                <a:srgbClr val="002060"/>
              </a:solidFill>
            </a:endParaRPr>
          </a:p>
        </p:txBody>
      </p:sp>
      <p:pic>
        <p:nvPicPr>
          <p:cNvPr id="9" name="Image 2" descr="preencoded.png"/>
          <p:cNvPicPr>
            <a:picLocks noChangeAspect="1"/>
          </p:cNvPicPr>
          <p:nvPr/>
        </p:nvPicPr>
        <p:blipFill>
          <a:blip r:embed="rId5"/>
          <a:stretch>
            <a:fillRect/>
          </a:stretch>
        </p:blipFill>
        <p:spPr>
          <a:xfrm>
            <a:off x="4141788" y="1416249"/>
            <a:ext cx="3908326" cy="3908326"/>
          </a:xfrm>
          <a:prstGeom prst="rect">
            <a:avLst/>
          </a:prstGeom>
        </p:spPr>
      </p:pic>
      <p:pic>
        <p:nvPicPr>
          <p:cNvPr id="10" name="Image 3" descr="preencoded.png"/>
          <p:cNvPicPr>
            <a:picLocks noChangeAspect="1"/>
          </p:cNvPicPr>
          <p:nvPr/>
        </p:nvPicPr>
        <p:blipFill>
          <a:blip r:embed="rId6"/>
          <a:stretch>
            <a:fillRect/>
          </a:stretch>
        </p:blipFill>
        <p:spPr>
          <a:xfrm>
            <a:off x="6409035" y="1932484"/>
            <a:ext cx="219075" cy="273844"/>
          </a:xfrm>
          <a:prstGeom prst="rect">
            <a:avLst/>
          </a:prstGeom>
        </p:spPr>
      </p:pic>
      <p:sp>
        <p:nvSpPr>
          <p:cNvPr id="11" name="Text 5"/>
          <p:cNvSpPr/>
          <p:nvPr/>
        </p:nvSpPr>
        <p:spPr>
          <a:xfrm>
            <a:off x="8343007" y="2860774"/>
            <a:ext cx="2132211" cy="228798"/>
          </a:xfrm>
          <a:prstGeom prst="rect">
            <a:avLst/>
          </a:prstGeom>
          <a:noFill/>
          <a:ln/>
        </p:spPr>
        <p:txBody>
          <a:bodyPr wrap="non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1792"/>
              </a:lnSpc>
              <a:buNone/>
            </a:pPr>
            <a:r>
              <a:rPr lang="en-US" sz="1417" b="1">
                <a:solidFill>
                  <a:srgbClr val="002060"/>
                </a:solidFill>
                <a:latin typeface="Raleway" pitchFamily="34" charset="0"/>
                <a:ea typeface="Raleway" pitchFamily="34" charset="-122"/>
                <a:cs typeface="Raleway" pitchFamily="34" charset="-120"/>
              </a:rPr>
              <a:t>Energy Storage Solutions</a:t>
            </a:r>
            <a:endParaRPr lang="en-US" sz="1417" b="1">
              <a:solidFill>
                <a:srgbClr val="002060"/>
              </a:solidFill>
            </a:endParaRPr>
          </a:p>
        </p:txBody>
      </p:sp>
      <p:sp>
        <p:nvSpPr>
          <p:cNvPr id="12" name="Text 6"/>
          <p:cNvSpPr/>
          <p:nvPr/>
        </p:nvSpPr>
        <p:spPr>
          <a:xfrm>
            <a:off x="8343007" y="3177382"/>
            <a:ext cx="3336429" cy="702767"/>
          </a:xfrm>
          <a:prstGeom prst="rect">
            <a:avLst/>
          </a:prstGeom>
          <a:noFill/>
          <a:ln/>
        </p:spPr>
        <p:txBody>
          <a:bodyPr wrap="squar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1833"/>
              </a:lnSpc>
              <a:buNone/>
            </a:pPr>
            <a:r>
              <a:rPr lang="en-US" sz="1125">
                <a:solidFill>
                  <a:srgbClr val="002060"/>
                </a:solidFill>
                <a:latin typeface="Roboto" pitchFamily="34" charset="0"/>
                <a:ea typeface="Roboto" pitchFamily="34" charset="-122"/>
                <a:cs typeface="Roboto" pitchFamily="34" charset="-120"/>
              </a:rPr>
              <a:t>Battery technologies, pumped hydro storage, and grid stability solutions essential for high renewable energy penetration in African power systems.</a:t>
            </a:r>
            <a:endParaRPr lang="en-US" sz="1125">
              <a:solidFill>
                <a:srgbClr val="002060"/>
              </a:solidFill>
            </a:endParaRPr>
          </a:p>
        </p:txBody>
      </p:sp>
      <p:pic>
        <p:nvPicPr>
          <p:cNvPr id="13" name="Image 4" descr="preencoded.png"/>
          <p:cNvPicPr>
            <a:picLocks noChangeAspect="1"/>
          </p:cNvPicPr>
          <p:nvPr/>
        </p:nvPicPr>
        <p:blipFill>
          <a:blip r:embed="rId7"/>
          <a:stretch>
            <a:fillRect/>
          </a:stretch>
        </p:blipFill>
        <p:spPr>
          <a:xfrm>
            <a:off x="4141788" y="1416249"/>
            <a:ext cx="3908326" cy="3908326"/>
          </a:xfrm>
          <a:prstGeom prst="rect">
            <a:avLst/>
          </a:prstGeom>
        </p:spPr>
      </p:pic>
      <p:pic>
        <p:nvPicPr>
          <p:cNvPr id="14" name="Image 5" descr="preencoded.png"/>
          <p:cNvPicPr>
            <a:picLocks noChangeAspect="1"/>
          </p:cNvPicPr>
          <p:nvPr/>
        </p:nvPicPr>
        <p:blipFill>
          <a:blip r:embed="rId8"/>
          <a:stretch>
            <a:fillRect/>
          </a:stretch>
        </p:blipFill>
        <p:spPr>
          <a:xfrm>
            <a:off x="7354293" y="3233441"/>
            <a:ext cx="219075" cy="273844"/>
          </a:xfrm>
          <a:prstGeom prst="rect">
            <a:avLst/>
          </a:prstGeom>
        </p:spPr>
      </p:pic>
      <p:sp>
        <p:nvSpPr>
          <p:cNvPr id="15" name="Text 7"/>
          <p:cNvSpPr/>
          <p:nvPr/>
        </p:nvSpPr>
        <p:spPr>
          <a:xfrm>
            <a:off x="8269784" y="4099819"/>
            <a:ext cx="1830586" cy="228798"/>
          </a:xfrm>
          <a:prstGeom prst="rect">
            <a:avLst/>
          </a:prstGeom>
          <a:noFill/>
          <a:ln/>
        </p:spPr>
        <p:txBody>
          <a:bodyPr wrap="non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1792"/>
              </a:lnSpc>
              <a:buNone/>
            </a:pPr>
            <a:r>
              <a:rPr lang="en-US" sz="1417" b="1">
                <a:solidFill>
                  <a:srgbClr val="002060"/>
                </a:solidFill>
                <a:latin typeface="Raleway" pitchFamily="34" charset="0"/>
                <a:ea typeface="Raleway" pitchFamily="34" charset="-122"/>
                <a:cs typeface="Raleway" pitchFamily="34" charset="-120"/>
              </a:rPr>
              <a:t>Climate Resilience</a:t>
            </a:r>
            <a:endParaRPr lang="en-US" sz="1417" b="1">
              <a:solidFill>
                <a:srgbClr val="002060"/>
              </a:solidFill>
            </a:endParaRPr>
          </a:p>
        </p:txBody>
      </p:sp>
      <p:sp>
        <p:nvSpPr>
          <p:cNvPr id="16" name="Text 8"/>
          <p:cNvSpPr/>
          <p:nvPr/>
        </p:nvSpPr>
        <p:spPr>
          <a:xfrm>
            <a:off x="8269784" y="4416425"/>
            <a:ext cx="3409653" cy="937022"/>
          </a:xfrm>
          <a:prstGeom prst="rect">
            <a:avLst/>
          </a:prstGeom>
          <a:noFill/>
          <a:ln/>
        </p:spPr>
        <p:txBody>
          <a:bodyPr wrap="squar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1833"/>
              </a:lnSpc>
              <a:buNone/>
            </a:pPr>
            <a:r>
              <a:rPr lang="en-US" sz="1125">
                <a:solidFill>
                  <a:srgbClr val="002060"/>
                </a:solidFill>
                <a:latin typeface="Roboto" pitchFamily="34" charset="0"/>
                <a:ea typeface="Roboto" pitchFamily="34" charset="-122"/>
                <a:cs typeface="Roboto" pitchFamily="34" charset="-120"/>
              </a:rPr>
              <a:t>Building energy infrastructure resilient to climate change impacts, disaster preparedness and adaptive management strategies for renewable energy systems.</a:t>
            </a:r>
            <a:endParaRPr lang="en-US" sz="1125">
              <a:solidFill>
                <a:srgbClr val="002060"/>
              </a:solidFill>
            </a:endParaRPr>
          </a:p>
        </p:txBody>
      </p:sp>
      <p:pic>
        <p:nvPicPr>
          <p:cNvPr id="17" name="Image 6" descr="preencoded.png"/>
          <p:cNvPicPr>
            <a:picLocks noChangeAspect="1"/>
          </p:cNvPicPr>
          <p:nvPr/>
        </p:nvPicPr>
        <p:blipFill>
          <a:blip r:embed="rId9"/>
          <a:stretch>
            <a:fillRect/>
          </a:stretch>
        </p:blipFill>
        <p:spPr>
          <a:xfrm>
            <a:off x="4141788" y="1416249"/>
            <a:ext cx="3908326" cy="3908326"/>
          </a:xfrm>
          <a:prstGeom prst="rect">
            <a:avLst/>
          </a:prstGeom>
        </p:spPr>
      </p:pic>
      <p:pic>
        <p:nvPicPr>
          <p:cNvPr id="18" name="Image 7" descr="preencoded.png"/>
          <p:cNvPicPr>
            <a:picLocks noChangeAspect="1"/>
          </p:cNvPicPr>
          <p:nvPr/>
        </p:nvPicPr>
        <p:blipFill>
          <a:blip r:embed="rId10"/>
          <a:stretch>
            <a:fillRect/>
          </a:stretch>
        </p:blipFill>
        <p:spPr>
          <a:xfrm>
            <a:off x="6409035" y="4534396"/>
            <a:ext cx="219075" cy="273844"/>
          </a:xfrm>
          <a:prstGeom prst="rect">
            <a:avLst/>
          </a:prstGeom>
        </p:spPr>
      </p:pic>
      <p:sp>
        <p:nvSpPr>
          <p:cNvPr id="19" name="Text 9"/>
          <p:cNvSpPr/>
          <p:nvPr/>
        </p:nvSpPr>
        <p:spPr>
          <a:xfrm>
            <a:off x="1990428" y="3790057"/>
            <a:ext cx="1931690" cy="228798"/>
          </a:xfrm>
          <a:prstGeom prst="rect">
            <a:avLst/>
          </a:prstGeom>
          <a:noFill/>
          <a:ln/>
        </p:spPr>
        <p:txBody>
          <a:bodyPr wrap="non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r">
              <a:lnSpc>
                <a:spcPts val="1792"/>
              </a:lnSpc>
              <a:buNone/>
            </a:pPr>
            <a:r>
              <a:rPr lang="en-US" sz="1417" b="1">
                <a:solidFill>
                  <a:srgbClr val="002060"/>
                </a:solidFill>
                <a:latin typeface="Raleway" pitchFamily="34" charset="0"/>
                <a:ea typeface="Raleway" pitchFamily="34" charset="-122"/>
                <a:cs typeface="Raleway" pitchFamily="34" charset="-120"/>
              </a:rPr>
              <a:t>Climate Finance &amp; ESG</a:t>
            </a:r>
            <a:endParaRPr lang="en-US" sz="1417" b="1">
              <a:solidFill>
                <a:srgbClr val="002060"/>
              </a:solidFill>
            </a:endParaRPr>
          </a:p>
        </p:txBody>
      </p:sp>
      <p:sp>
        <p:nvSpPr>
          <p:cNvPr id="20" name="Text 10"/>
          <p:cNvSpPr/>
          <p:nvPr/>
        </p:nvSpPr>
        <p:spPr>
          <a:xfrm>
            <a:off x="512564" y="4106664"/>
            <a:ext cx="3409553" cy="937022"/>
          </a:xfrm>
          <a:prstGeom prst="rect">
            <a:avLst/>
          </a:prstGeom>
          <a:noFill/>
          <a:ln/>
        </p:spPr>
        <p:txBody>
          <a:bodyPr wrap="squar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r">
              <a:lnSpc>
                <a:spcPts val="1833"/>
              </a:lnSpc>
              <a:buNone/>
            </a:pPr>
            <a:r>
              <a:rPr lang="en-US" sz="1125">
                <a:solidFill>
                  <a:srgbClr val="002060"/>
                </a:solidFill>
                <a:latin typeface="Roboto" pitchFamily="34" charset="0"/>
                <a:ea typeface="Roboto" pitchFamily="34" charset="-122"/>
                <a:cs typeface="Roboto" pitchFamily="34" charset="-120"/>
              </a:rPr>
              <a:t>Mobilizing private sector investment, blended finance mechanisms and environmental, social and governance frameworks for sustainable energy development.</a:t>
            </a:r>
            <a:endParaRPr lang="en-US" sz="1125">
              <a:solidFill>
                <a:srgbClr val="002060"/>
              </a:solidFill>
            </a:endParaRPr>
          </a:p>
        </p:txBody>
      </p:sp>
      <p:pic>
        <p:nvPicPr>
          <p:cNvPr id="21" name="Image 8" descr="preencoded.png"/>
          <p:cNvPicPr>
            <a:picLocks noChangeAspect="1"/>
          </p:cNvPicPr>
          <p:nvPr/>
        </p:nvPicPr>
        <p:blipFill>
          <a:blip r:embed="rId11"/>
          <a:stretch>
            <a:fillRect/>
          </a:stretch>
        </p:blipFill>
        <p:spPr>
          <a:xfrm>
            <a:off x="4141788" y="1416249"/>
            <a:ext cx="3908326" cy="3908326"/>
          </a:xfrm>
          <a:prstGeom prst="rect">
            <a:avLst/>
          </a:prstGeom>
        </p:spPr>
      </p:pic>
      <p:pic>
        <p:nvPicPr>
          <p:cNvPr id="22" name="Image 9" descr="preencoded.png"/>
          <p:cNvPicPr>
            <a:picLocks noChangeAspect="1"/>
          </p:cNvPicPr>
          <p:nvPr/>
        </p:nvPicPr>
        <p:blipFill>
          <a:blip r:embed="rId12"/>
          <a:stretch>
            <a:fillRect/>
          </a:stretch>
        </p:blipFill>
        <p:spPr>
          <a:xfrm>
            <a:off x="4879678" y="4037509"/>
            <a:ext cx="219075" cy="273844"/>
          </a:xfrm>
          <a:prstGeom prst="rect">
            <a:avLst/>
          </a:prstGeom>
        </p:spPr>
      </p:pic>
      <p:sp>
        <p:nvSpPr>
          <p:cNvPr id="23" name="Text 11"/>
          <p:cNvSpPr/>
          <p:nvPr/>
        </p:nvSpPr>
        <p:spPr>
          <a:xfrm>
            <a:off x="512564" y="5518150"/>
            <a:ext cx="11166872" cy="702767"/>
          </a:xfrm>
          <a:prstGeom prst="rect">
            <a:avLst/>
          </a:prstGeom>
          <a:noFill/>
          <a:ln/>
        </p:spPr>
        <p:txBody>
          <a:bodyPr wrap="squar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1833"/>
              </a:lnSpc>
              <a:buNone/>
            </a:pPr>
            <a:r>
              <a:rPr lang="en-US" sz="1125">
                <a:solidFill>
                  <a:srgbClr val="002060"/>
                </a:solidFill>
                <a:latin typeface="Roboto" pitchFamily="34" charset="0"/>
                <a:ea typeface="Roboto" pitchFamily="34" charset="-122"/>
                <a:cs typeface="Roboto" pitchFamily="34" charset="-120"/>
              </a:rPr>
              <a:t>Each thematic area includes ministerial-level policy sessions, technical expert panels, private sector roundtables, and practical site visits to operational renewable energy projects in Rwanda. This multi-level engagement ensures both high-level political commitments and practical implementation pathways are developed throughout the conference.</a:t>
            </a:r>
            <a:endParaRPr lang="en-US" sz="1125">
              <a:solidFill>
                <a:srgbClr val="002060"/>
              </a:solidFill>
            </a:endParaRPr>
          </a:p>
        </p:txBody>
      </p:sp>
      <p:pic>
        <p:nvPicPr>
          <p:cNvPr id="24" name="Picture 23">
            <a:extLst>
              <a:ext uri="{FF2B5EF4-FFF2-40B4-BE49-F238E27FC236}">
                <a16:creationId xmlns:a16="http://schemas.microsoft.com/office/drawing/2014/main" id="{53B99B58-2ABB-4F7E-AFD9-01390E4637E8}"/>
              </a:ext>
            </a:extLst>
          </p:cNvPr>
          <p:cNvPicPr/>
          <p:nvPr/>
        </p:nvPicPr>
        <p:blipFill>
          <a:blip r:embed="rId13">
            <a:extLst>
              <a:ext uri="{28A0092B-C50C-407E-A947-70E740481C1C}">
                <a14:useLocalDpi xmlns:a14="http://schemas.microsoft.com/office/drawing/2010/main" val="0"/>
              </a:ext>
            </a:extLst>
          </a:blip>
          <a:stretch>
            <a:fillRect/>
          </a:stretch>
        </p:blipFill>
        <p:spPr>
          <a:xfrm>
            <a:off x="10120701" y="6466417"/>
            <a:ext cx="2401979" cy="39158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53300" y="328781"/>
            <a:ext cx="11454512" cy="5778844"/>
            <a:chOff x="368807" y="339852"/>
            <a:chExt cx="11454512" cy="5778844"/>
          </a:xfrm>
        </p:grpSpPr>
        <p:pic>
          <p:nvPicPr>
            <p:cNvPr id="3" name="object 3" descr="A black background with white text  AI-generated content may be incorrect."/>
            <p:cNvPicPr/>
            <p:nvPr/>
          </p:nvPicPr>
          <p:blipFill>
            <a:blip r:embed="rId2" cstate="print"/>
            <a:stretch>
              <a:fillRect/>
            </a:stretch>
          </p:blipFill>
          <p:spPr>
            <a:xfrm>
              <a:off x="390144" y="3066288"/>
              <a:ext cx="3465576" cy="725424"/>
            </a:xfrm>
            <a:prstGeom prst="rect">
              <a:avLst/>
            </a:prstGeom>
          </p:spPr>
        </p:pic>
        <p:sp>
          <p:nvSpPr>
            <p:cNvPr id="4" name="object 4"/>
            <p:cNvSpPr/>
            <p:nvPr/>
          </p:nvSpPr>
          <p:spPr>
            <a:xfrm>
              <a:off x="5083337" y="1322178"/>
              <a:ext cx="6739982" cy="4796518"/>
            </a:xfrm>
            <a:custGeom>
              <a:avLst/>
              <a:gdLst/>
              <a:ahLst/>
              <a:cxnLst/>
              <a:rect l="l" t="t" r="r" b="b"/>
              <a:pathLst>
                <a:path w="7973695" h="2517775">
                  <a:moveTo>
                    <a:pt x="7973568" y="0"/>
                  </a:moveTo>
                  <a:lnTo>
                    <a:pt x="0" y="0"/>
                  </a:lnTo>
                  <a:lnTo>
                    <a:pt x="0" y="2517648"/>
                  </a:lnTo>
                  <a:lnTo>
                    <a:pt x="7973568" y="2517648"/>
                  </a:lnTo>
                  <a:lnTo>
                    <a:pt x="7973568" y="0"/>
                  </a:lnTo>
                  <a:close/>
                </a:path>
              </a:pathLst>
            </a:custGeom>
            <a:solidFill>
              <a:srgbClr val="FFFFFF"/>
            </a:solidFill>
          </p:spPr>
          <p:txBody>
            <a:bodyPr wrap="square" lIns="0" tIns="0" rIns="0" bIns="0" rtlCol="0"/>
            <a:lstStyle/>
            <a:p>
              <a:endParaRPr/>
            </a:p>
          </p:txBody>
        </p:sp>
        <p:pic>
          <p:nvPicPr>
            <p:cNvPr id="5" name="object 5" descr="A person in a hard hat using a computer  AI-generated content may be incorrect."/>
            <p:cNvPicPr/>
            <p:nvPr/>
          </p:nvPicPr>
          <p:blipFill>
            <a:blip r:embed="rId3" cstate="print"/>
            <a:stretch>
              <a:fillRect/>
            </a:stretch>
          </p:blipFill>
          <p:spPr>
            <a:xfrm>
              <a:off x="368807" y="1340103"/>
              <a:ext cx="4343182" cy="4685864"/>
            </a:xfrm>
            <a:prstGeom prst="rect">
              <a:avLst/>
            </a:prstGeom>
          </p:spPr>
        </p:pic>
        <p:pic>
          <p:nvPicPr>
            <p:cNvPr id="6" name="object 6" descr="A black background with white text  AI-generated content may be incorrect."/>
            <p:cNvPicPr/>
            <p:nvPr/>
          </p:nvPicPr>
          <p:blipFill>
            <a:blip r:embed="rId2" cstate="print"/>
            <a:stretch>
              <a:fillRect/>
            </a:stretch>
          </p:blipFill>
          <p:spPr>
            <a:xfrm>
              <a:off x="830580" y="339852"/>
              <a:ext cx="3467100" cy="726948"/>
            </a:xfrm>
            <a:prstGeom prst="rect">
              <a:avLst/>
            </a:prstGeom>
          </p:spPr>
        </p:pic>
      </p:grpSp>
      <p:pic>
        <p:nvPicPr>
          <p:cNvPr id="9" name="object 9" descr="A blue yellow and green flag  AI-generated content may be incorrect."/>
          <p:cNvPicPr/>
          <p:nvPr/>
        </p:nvPicPr>
        <p:blipFill>
          <a:blip r:embed="rId4" cstate="print"/>
          <a:stretch>
            <a:fillRect/>
          </a:stretch>
        </p:blipFill>
        <p:spPr>
          <a:xfrm>
            <a:off x="10703933" y="-341733"/>
            <a:ext cx="1488066" cy="519317"/>
          </a:xfrm>
          <a:prstGeom prst="rect">
            <a:avLst/>
          </a:prstGeom>
        </p:spPr>
      </p:pic>
      <p:grpSp>
        <p:nvGrpSpPr>
          <p:cNvPr id="27" name="object 27"/>
          <p:cNvGrpSpPr/>
          <p:nvPr/>
        </p:nvGrpSpPr>
        <p:grpSpPr>
          <a:xfrm>
            <a:off x="364236" y="6312408"/>
            <a:ext cx="11343640" cy="320040"/>
            <a:chOff x="364236" y="6312408"/>
            <a:chExt cx="11343640" cy="320040"/>
          </a:xfrm>
        </p:grpSpPr>
        <p:sp>
          <p:nvSpPr>
            <p:cNvPr id="28" name="object 28"/>
            <p:cNvSpPr/>
            <p:nvPr/>
          </p:nvSpPr>
          <p:spPr>
            <a:xfrm>
              <a:off x="366522" y="6622542"/>
              <a:ext cx="11341100" cy="0"/>
            </a:xfrm>
            <a:custGeom>
              <a:avLst/>
              <a:gdLst/>
              <a:ahLst/>
              <a:cxnLst/>
              <a:rect l="l" t="t" r="r" b="b"/>
              <a:pathLst>
                <a:path w="11341100">
                  <a:moveTo>
                    <a:pt x="0" y="0"/>
                  </a:moveTo>
                  <a:lnTo>
                    <a:pt x="11340973" y="0"/>
                  </a:lnTo>
                </a:path>
              </a:pathLst>
            </a:custGeom>
            <a:ln w="19812">
              <a:solidFill>
                <a:srgbClr val="155F82"/>
              </a:solidFill>
            </a:ln>
          </p:spPr>
          <p:txBody>
            <a:bodyPr wrap="square" lIns="0" tIns="0" rIns="0" bIns="0" rtlCol="0"/>
            <a:lstStyle/>
            <a:p>
              <a:endParaRPr/>
            </a:p>
          </p:txBody>
        </p:sp>
        <p:pic>
          <p:nvPicPr>
            <p:cNvPr id="29" name="object 29"/>
            <p:cNvPicPr/>
            <p:nvPr/>
          </p:nvPicPr>
          <p:blipFill>
            <a:blip r:embed="rId5" cstate="print"/>
            <a:stretch>
              <a:fillRect/>
            </a:stretch>
          </p:blipFill>
          <p:spPr>
            <a:xfrm>
              <a:off x="10975847" y="6312408"/>
              <a:ext cx="679703" cy="188976"/>
            </a:xfrm>
            <a:prstGeom prst="rect">
              <a:avLst/>
            </a:prstGeom>
          </p:spPr>
        </p:pic>
        <p:pic>
          <p:nvPicPr>
            <p:cNvPr id="30" name="object 30" descr="A circle with a flag in it  AI-generated content may be incorrect."/>
            <p:cNvPicPr/>
            <p:nvPr/>
          </p:nvPicPr>
          <p:blipFill>
            <a:blip r:embed="rId6" cstate="print"/>
            <a:stretch>
              <a:fillRect/>
            </a:stretch>
          </p:blipFill>
          <p:spPr>
            <a:xfrm>
              <a:off x="1056131" y="6330696"/>
              <a:ext cx="205740" cy="199644"/>
            </a:xfrm>
            <a:prstGeom prst="rect">
              <a:avLst/>
            </a:prstGeom>
          </p:spPr>
        </p:pic>
        <p:pic>
          <p:nvPicPr>
            <p:cNvPr id="31" name="object 31" descr="A red white and green flag  AI-generated content may be incorrect."/>
            <p:cNvPicPr/>
            <p:nvPr/>
          </p:nvPicPr>
          <p:blipFill>
            <a:blip r:embed="rId7" cstate="print"/>
            <a:stretch>
              <a:fillRect/>
            </a:stretch>
          </p:blipFill>
          <p:spPr>
            <a:xfrm>
              <a:off x="364236" y="6329172"/>
              <a:ext cx="207264" cy="202692"/>
            </a:xfrm>
            <a:prstGeom prst="rect">
              <a:avLst/>
            </a:prstGeom>
          </p:spPr>
        </p:pic>
        <p:pic>
          <p:nvPicPr>
            <p:cNvPr id="32" name="object 32"/>
            <p:cNvPicPr/>
            <p:nvPr/>
          </p:nvPicPr>
          <p:blipFill>
            <a:blip r:embed="rId8" cstate="print"/>
            <a:stretch>
              <a:fillRect/>
            </a:stretch>
          </p:blipFill>
          <p:spPr>
            <a:xfrm>
              <a:off x="826008" y="6329172"/>
              <a:ext cx="207263" cy="202692"/>
            </a:xfrm>
            <a:prstGeom prst="rect">
              <a:avLst/>
            </a:prstGeom>
          </p:spPr>
        </p:pic>
        <p:pic>
          <p:nvPicPr>
            <p:cNvPr id="33" name="object 33" descr="A blue yellow and green flag with a yellow sun  AI-generated content may be incorrect."/>
            <p:cNvPicPr/>
            <p:nvPr/>
          </p:nvPicPr>
          <p:blipFill>
            <a:blip r:embed="rId9" cstate="print"/>
            <a:stretch>
              <a:fillRect/>
            </a:stretch>
          </p:blipFill>
          <p:spPr>
            <a:xfrm>
              <a:off x="595884" y="6327648"/>
              <a:ext cx="205739" cy="205740"/>
            </a:xfrm>
            <a:prstGeom prst="rect">
              <a:avLst/>
            </a:prstGeom>
          </p:spPr>
        </p:pic>
      </p:grpSp>
      <p:pic>
        <p:nvPicPr>
          <p:cNvPr id="12" name="Picture 11">
            <a:extLst>
              <a:ext uri="{FF2B5EF4-FFF2-40B4-BE49-F238E27FC236}">
                <a16:creationId xmlns:a16="http://schemas.microsoft.com/office/drawing/2014/main" id="{0C47F9EF-A783-83C6-B51A-3140A4DD7F65}"/>
              </a:ext>
            </a:extLst>
          </p:cNvPr>
          <p:cNvPicPr>
            <a:picLocks noChangeAspect="1"/>
          </p:cNvPicPr>
          <p:nvPr/>
        </p:nvPicPr>
        <p:blipFill>
          <a:blip r:embed="rId10"/>
          <a:srcRect r="277"/>
          <a:stretch>
            <a:fillRect/>
          </a:stretch>
        </p:blipFill>
        <p:spPr>
          <a:xfrm>
            <a:off x="4817818" y="1329032"/>
            <a:ext cx="3811163" cy="4685862"/>
          </a:xfrm>
          <a:prstGeom prst="rect">
            <a:avLst/>
          </a:prstGeom>
        </p:spPr>
      </p:pic>
      <p:sp>
        <p:nvSpPr>
          <p:cNvPr id="8" name="object 3">
            <a:extLst>
              <a:ext uri="{FF2B5EF4-FFF2-40B4-BE49-F238E27FC236}">
                <a16:creationId xmlns:a16="http://schemas.microsoft.com/office/drawing/2014/main" id="{56262C24-DA9B-2B38-58D4-15B298C15DEC}"/>
              </a:ext>
            </a:extLst>
          </p:cNvPr>
          <p:cNvSpPr txBox="1"/>
          <p:nvPr/>
        </p:nvSpPr>
        <p:spPr>
          <a:xfrm>
            <a:off x="4705966" y="337148"/>
            <a:ext cx="6957875" cy="566822"/>
          </a:xfrm>
          <a:prstGeom prst="rect">
            <a:avLst/>
          </a:prstGeom>
          <a:ln>
            <a:noFill/>
          </a:ln>
        </p:spPr>
        <p:txBody>
          <a:bodyPr vert="horz" wrap="square" lIns="0" tIns="12700" rIns="0" bIns="0" rtlCol="0" anchor="t">
            <a:spAutoFit/>
          </a:bodyPr>
          <a:lstStyle>
            <a:defPPr>
              <a:defRPr kern="0"/>
            </a:defPPr>
          </a:lstStyle>
          <a:p>
            <a:pPr marL="12700">
              <a:spcBef>
                <a:spcPts val="100"/>
              </a:spcBef>
            </a:pPr>
            <a:r>
              <a:rPr sz="3600" b="1" spc="-25">
                <a:solidFill>
                  <a:schemeClr val="bg1"/>
                </a:solidFill>
                <a:latin typeface="Arial"/>
                <a:cs typeface="Arial"/>
              </a:rPr>
              <a:t> </a:t>
            </a:r>
            <a:r>
              <a:rPr lang="en-US" sz="3600" b="1" spc="-10">
                <a:solidFill>
                  <a:schemeClr val="bg1"/>
                </a:solidFill>
                <a:latin typeface="Arial"/>
                <a:cs typeface="Arial"/>
              </a:rPr>
              <a:t>Target Audience &amp; Reach</a:t>
            </a:r>
            <a:endParaRPr sz="3600">
              <a:solidFill>
                <a:schemeClr val="bg1"/>
              </a:solidFill>
              <a:latin typeface="Arial"/>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289494-3637-ADD0-BEFB-E0C20B718790}"/>
              </a:ext>
            </a:extLst>
          </p:cNvPr>
          <p:cNvPicPr>
            <a:picLocks noChangeAspect="1"/>
          </p:cNvPicPr>
          <p:nvPr/>
        </p:nvPicPr>
        <p:blipFill>
          <a:blip r:embed="rId2"/>
          <a:stretch>
            <a:fillRect/>
          </a:stretch>
        </p:blipFill>
        <p:spPr>
          <a:xfrm>
            <a:off x="1416422" y="1333720"/>
            <a:ext cx="9750539" cy="4719018"/>
          </a:xfrm>
          <a:prstGeom prst="rect">
            <a:avLst/>
          </a:prstGeom>
        </p:spPr>
      </p:pic>
    </p:spTree>
    <p:extLst>
      <p:ext uri="{BB962C8B-B14F-4D97-AF65-F5344CB8AC3E}">
        <p14:creationId xmlns:p14="http://schemas.microsoft.com/office/powerpoint/2010/main" val="1014786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descr="A blue yellow and green flag  AI-generated content may be incorrect."/>
          <p:cNvPicPr/>
          <p:nvPr/>
        </p:nvPicPr>
        <p:blipFill>
          <a:blip r:embed="rId2" cstate="print"/>
          <a:stretch>
            <a:fillRect/>
          </a:stretch>
        </p:blipFill>
        <p:spPr>
          <a:xfrm>
            <a:off x="10707623" y="0"/>
            <a:ext cx="1484376" cy="775715"/>
          </a:xfrm>
          <a:prstGeom prst="rect">
            <a:avLst/>
          </a:prstGeom>
        </p:spPr>
      </p:pic>
      <p:sp>
        <p:nvSpPr>
          <p:cNvPr id="4" name="object 4"/>
          <p:cNvSpPr txBox="1"/>
          <p:nvPr/>
        </p:nvSpPr>
        <p:spPr>
          <a:xfrm>
            <a:off x="872032" y="1226016"/>
            <a:ext cx="2574290" cy="3241040"/>
          </a:xfrm>
          <a:prstGeom prst="rect">
            <a:avLst/>
          </a:prstGeom>
        </p:spPr>
        <p:txBody>
          <a:bodyPr vert="horz" wrap="square" lIns="0" tIns="0" rIns="0" bIns="0" rtlCol="0">
            <a:spAutoFit/>
          </a:bodyPr>
          <a:lstStyle/>
          <a:p>
            <a:pPr algn="just">
              <a:lnSpc>
                <a:spcPts val="1325"/>
              </a:lnSpc>
            </a:pPr>
            <a:r>
              <a:rPr sz="1200" b="1">
                <a:latin typeface="Arial"/>
                <a:cs typeface="Arial"/>
              </a:rPr>
              <a:t>Our</a:t>
            </a:r>
            <a:r>
              <a:rPr sz="1200" b="1" spc="-70">
                <a:latin typeface="Arial"/>
                <a:cs typeface="Arial"/>
              </a:rPr>
              <a:t> </a:t>
            </a:r>
            <a:r>
              <a:rPr sz="1200" b="1" spc="-10">
                <a:latin typeface="Arial"/>
                <a:cs typeface="Arial"/>
              </a:rPr>
              <a:t>Audience</a:t>
            </a:r>
            <a:endParaRPr sz="1200">
              <a:latin typeface="Arial"/>
              <a:cs typeface="Arial"/>
            </a:endParaRPr>
          </a:p>
          <a:p>
            <a:pPr>
              <a:lnSpc>
                <a:spcPct val="100000"/>
              </a:lnSpc>
              <a:spcBef>
                <a:spcPts val="420"/>
              </a:spcBef>
            </a:pPr>
            <a:endParaRPr sz="1200">
              <a:latin typeface="Arial"/>
              <a:cs typeface="Arial"/>
            </a:endParaRPr>
          </a:p>
          <a:p>
            <a:pPr algn="just">
              <a:lnSpc>
                <a:spcPct val="120100"/>
              </a:lnSpc>
            </a:pPr>
            <a:r>
              <a:rPr sz="1100">
                <a:latin typeface="Arial MT"/>
                <a:cs typeface="Arial MT"/>
              </a:rPr>
              <a:t>The</a:t>
            </a:r>
            <a:r>
              <a:rPr sz="1100" spc="45">
                <a:latin typeface="Arial MT"/>
                <a:cs typeface="Arial MT"/>
              </a:rPr>
              <a:t> </a:t>
            </a:r>
            <a:r>
              <a:rPr sz="1100">
                <a:latin typeface="Arial MT"/>
                <a:cs typeface="Arial MT"/>
              </a:rPr>
              <a:t>Clean</a:t>
            </a:r>
            <a:r>
              <a:rPr sz="1100" spc="50">
                <a:latin typeface="Arial MT"/>
                <a:cs typeface="Arial MT"/>
              </a:rPr>
              <a:t> </a:t>
            </a:r>
            <a:r>
              <a:rPr sz="1100">
                <a:latin typeface="Arial MT"/>
                <a:cs typeface="Arial MT"/>
              </a:rPr>
              <a:t>Energy</a:t>
            </a:r>
            <a:r>
              <a:rPr sz="1100" spc="40">
                <a:latin typeface="Arial MT"/>
                <a:cs typeface="Arial MT"/>
              </a:rPr>
              <a:t> </a:t>
            </a:r>
            <a:r>
              <a:rPr sz="1100">
                <a:latin typeface="Arial MT"/>
                <a:cs typeface="Arial MT"/>
              </a:rPr>
              <a:t>Conference</a:t>
            </a:r>
            <a:r>
              <a:rPr sz="1100" spc="35">
                <a:latin typeface="Arial MT"/>
                <a:cs typeface="Arial MT"/>
              </a:rPr>
              <a:t> </a:t>
            </a:r>
            <a:r>
              <a:rPr sz="1100">
                <a:latin typeface="Arial MT"/>
                <a:cs typeface="Arial MT"/>
              </a:rPr>
              <a:t>serves</a:t>
            </a:r>
            <a:r>
              <a:rPr sz="1100" spc="45">
                <a:latin typeface="Arial MT"/>
                <a:cs typeface="Arial MT"/>
              </a:rPr>
              <a:t> </a:t>
            </a:r>
            <a:r>
              <a:rPr sz="1100" spc="-25">
                <a:latin typeface="Arial MT"/>
                <a:cs typeface="Arial MT"/>
              </a:rPr>
              <a:t>as </a:t>
            </a:r>
            <a:r>
              <a:rPr sz="1100">
                <a:latin typeface="Arial MT"/>
                <a:cs typeface="Arial MT"/>
              </a:rPr>
              <a:t>Africa's</a:t>
            </a:r>
            <a:r>
              <a:rPr sz="1100" spc="135">
                <a:latin typeface="Arial MT"/>
                <a:cs typeface="Arial MT"/>
              </a:rPr>
              <a:t>  </a:t>
            </a:r>
            <a:r>
              <a:rPr sz="1100">
                <a:latin typeface="Arial MT"/>
                <a:cs typeface="Arial MT"/>
              </a:rPr>
              <a:t>leading</a:t>
            </a:r>
            <a:r>
              <a:rPr sz="1100" spc="140">
                <a:latin typeface="Arial MT"/>
                <a:cs typeface="Arial MT"/>
              </a:rPr>
              <a:t>  </a:t>
            </a:r>
            <a:r>
              <a:rPr sz="1100">
                <a:latin typeface="Arial MT"/>
                <a:cs typeface="Arial MT"/>
              </a:rPr>
              <a:t>platform</a:t>
            </a:r>
            <a:r>
              <a:rPr sz="1100" spc="130">
                <a:latin typeface="Arial MT"/>
                <a:cs typeface="Arial MT"/>
              </a:rPr>
              <a:t>  </a:t>
            </a:r>
            <a:r>
              <a:rPr sz="1100">
                <a:latin typeface="Arial MT"/>
                <a:cs typeface="Arial MT"/>
              </a:rPr>
              <a:t>for</a:t>
            </a:r>
            <a:r>
              <a:rPr sz="1100" spc="130">
                <a:latin typeface="Arial MT"/>
                <a:cs typeface="Arial MT"/>
              </a:rPr>
              <a:t>  </a:t>
            </a:r>
            <a:r>
              <a:rPr sz="1100" spc="-10">
                <a:latin typeface="Arial MT"/>
                <a:cs typeface="Arial MT"/>
              </a:rPr>
              <a:t>fostering </a:t>
            </a:r>
            <a:r>
              <a:rPr sz="1100">
                <a:latin typeface="Arial MT"/>
                <a:cs typeface="Arial MT"/>
              </a:rPr>
              <a:t>connections</a:t>
            </a:r>
            <a:r>
              <a:rPr sz="1100" spc="195">
                <a:latin typeface="Arial MT"/>
                <a:cs typeface="Arial MT"/>
              </a:rPr>
              <a:t> </a:t>
            </a:r>
            <a:r>
              <a:rPr sz="1100">
                <a:latin typeface="Arial MT"/>
                <a:cs typeface="Arial MT"/>
              </a:rPr>
              <a:t>among</a:t>
            </a:r>
            <a:r>
              <a:rPr sz="1100" spc="200">
                <a:latin typeface="Arial MT"/>
                <a:cs typeface="Arial MT"/>
              </a:rPr>
              <a:t> </a:t>
            </a:r>
            <a:r>
              <a:rPr sz="1100">
                <a:latin typeface="Arial MT"/>
                <a:cs typeface="Arial MT"/>
              </a:rPr>
              <a:t>key</a:t>
            </a:r>
            <a:r>
              <a:rPr sz="1100" spc="190">
                <a:latin typeface="Arial MT"/>
                <a:cs typeface="Arial MT"/>
              </a:rPr>
              <a:t> </a:t>
            </a:r>
            <a:r>
              <a:rPr sz="1100">
                <a:latin typeface="Arial MT"/>
                <a:cs typeface="Arial MT"/>
              </a:rPr>
              <a:t>stakeholders</a:t>
            </a:r>
            <a:r>
              <a:rPr sz="1100" spc="200">
                <a:latin typeface="Arial MT"/>
                <a:cs typeface="Arial MT"/>
              </a:rPr>
              <a:t> </a:t>
            </a:r>
            <a:r>
              <a:rPr sz="1100" spc="-25">
                <a:latin typeface="Arial MT"/>
                <a:cs typeface="Arial MT"/>
              </a:rPr>
              <a:t>in </a:t>
            </a:r>
            <a:r>
              <a:rPr sz="1100">
                <a:latin typeface="Arial MT"/>
                <a:cs typeface="Arial MT"/>
              </a:rPr>
              <a:t>the</a:t>
            </a:r>
            <a:r>
              <a:rPr sz="1100" spc="-40">
                <a:latin typeface="Arial MT"/>
                <a:cs typeface="Arial MT"/>
              </a:rPr>
              <a:t> </a:t>
            </a:r>
            <a:r>
              <a:rPr sz="1100">
                <a:latin typeface="Arial MT"/>
                <a:cs typeface="Arial MT"/>
              </a:rPr>
              <a:t>energy</a:t>
            </a:r>
            <a:r>
              <a:rPr sz="1100" spc="-45">
                <a:latin typeface="Arial MT"/>
                <a:cs typeface="Arial MT"/>
              </a:rPr>
              <a:t> </a:t>
            </a:r>
            <a:r>
              <a:rPr sz="1100">
                <a:latin typeface="Arial MT"/>
                <a:cs typeface="Arial MT"/>
              </a:rPr>
              <a:t>and</a:t>
            </a:r>
            <a:r>
              <a:rPr sz="1100" spc="-20">
                <a:latin typeface="Arial MT"/>
                <a:cs typeface="Arial MT"/>
              </a:rPr>
              <a:t> </a:t>
            </a:r>
            <a:r>
              <a:rPr sz="1100">
                <a:latin typeface="Arial MT"/>
                <a:cs typeface="Arial MT"/>
              </a:rPr>
              <a:t>mining</a:t>
            </a:r>
            <a:r>
              <a:rPr sz="1100" spc="-15">
                <a:latin typeface="Arial MT"/>
                <a:cs typeface="Arial MT"/>
              </a:rPr>
              <a:t> </a:t>
            </a:r>
            <a:r>
              <a:rPr sz="1100" spc="-10">
                <a:latin typeface="Arial MT"/>
                <a:cs typeface="Arial MT"/>
              </a:rPr>
              <a:t>sectors.</a:t>
            </a:r>
            <a:endParaRPr sz="1100">
              <a:latin typeface="Arial MT"/>
              <a:cs typeface="Arial MT"/>
            </a:endParaRPr>
          </a:p>
          <a:p>
            <a:pPr>
              <a:lnSpc>
                <a:spcPct val="100000"/>
              </a:lnSpc>
              <a:spcBef>
                <a:spcPts val="509"/>
              </a:spcBef>
            </a:pPr>
            <a:endParaRPr sz="1100">
              <a:latin typeface="Arial MT"/>
              <a:cs typeface="Arial MT"/>
            </a:endParaRPr>
          </a:p>
          <a:p>
            <a:pPr algn="just">
              <a:lnSpc>
                <a:spcPct val="120000"/>
              </a:lnSpc>
              <a:tabLst>
                <a:tab pos="1150620" algn="l"/>
                <a:tab pos="2338070" algn="l"/>
              </a:tabLst>
            </a:pPr>
            <a:r>
              <a:rPr sz="1100">
                <a:latin typeface="Arial MT"/>
                <a:cs typeface="Arial MT"/>
              </a:rPr>
              <a:t>This</a:t>
            </a:r>
            <a:r>
              <a:rPr sz="1100" spc="170">
                <a:latin typeface="Arial MT"/>
                <a:cs typeface="Arial MT"/>
              </a:rPr>
              <a:t> </a:t>
            </a:r>
            <a:r>
              <a:rPr sz="1100">
                <a:latin typeface="Arial MT"/>
                <a:cs typeface="Arial MT"/>
              </a:rPr>
              <a:t>prestigious</a:t>
            </a:r>
            <a:r>
              <a:rPr sz="1100" spc="165">
                <a:latin typeface="Arial MT"/>
                <a:cs typeface="Arial MT"/>
              </a:rPr>
              <a:t> </a:t>
            </a:r>
            <a:r>
              <a:rPr sz="1100">
                <a:latin typeface="Arial MT"/>
                <a:cs typeface="Arial MT"/>
              </a:rPr>
              <a:t>event</a:t>
            </a:r>
            <a:r>
              <a:rPr sz="1100" spc="160">
                <a:latin typeface="Arial MT"/>
                <a:cs typeface="Arial MT"/>
              </a:rPr>
              <a:t> </a:t>
            </a:r>
            <a:r>
              <a:rPr sz="1100">
                <a:latin typeface="Arial MT"/>
                <a:cs typeface="Arial MT"/>
              </a:rPr>
              <a:t>brings</a:t>
            </a:r>
            <a:r>
              <a:rPr sz="1100" spc="150">
                <a:latin typeface="Arial MT"/>
                <a:cs typeface="Arial MT"/>
              </a:rPr>
              <a:t> </a:t>
            </a:r>
            <a:r>
              <a:rPr sz="1100">
                <a:latin typeface="Arial MT"/>
                <a:cs typeface="Arial MT"/>
              </a:rPr>
              <a:t>together</a:t>
            </a:r>
            <a:r>
              <a:rPr sz="1100" spc="165">
                <a:latin typeface="Arial MT"/>
                <a:cs typeface="Arial MT"/>
              </a:rPr>
              <a:t> </a:t>
            </a:r>
            <a:r>
              <a:rPr sz="1100" spc="-50">
                <a:latin typeface="Arial MT"/>
                <a:cs typeface="Arial MT"/>
              </a:rPr>
              <a:t>a </a:t>
            </a:r>
            <a:r>
              <a:rPr sz="1100">
                <a:latin typeface="Arial MT"/>
                <a:cs typeface="Arial MT"/>
              </a:rPr>
              <a:t>diverse</a:t>
            </a:r>
            <a:r>
              <a:rPr sz="1100" spc="405">
                <a:latin typeface="Arial MT"/>
                <a:cs typeface="Arial MT"/>
              </a:rPr>
              <a:t> </a:t>
            </a:r>
            <a:r>
              <a:rPr sz="1100">
                <a:latin typeface="Arial MT"/>
                <a:cs typeface="Arial MT"/>
              </a:rPr>
              <a:t>array</a:t>
            </a:r>
            <a:r>
              <a:rPr sz="1100" spc="395">
                <a:latin typeface="Arial MT"/>
                <a:cs typeface="Arial MT"/>
              </a:rPr>
              <a:t> </a:t>
            </a:r>
            <a:r>
              <a:rPr sz="1100">
                <a:latin typeface="Arial MT"/>
                <a:cs typeface="Arial MT"/>
              </a:rPr>
              <a:t>of</a:t>
            </a:r>
            <a:r>
              <a:rPr sz="1100" spc="415">
                <a:latin typeface="Arial MT"/>
                <a:cs typeface="Arial MT"/>
              </a:rPr>
              <a:t> </a:t>
            </a:r>
            <a:r>
              <a:rPr sz="1100">
                <a:latin typeface="Arial MT"/>
                <a:cs typeface="Arial MT"/>
              </a:rPr>
              <a:t>participants,</a:t>
            </a:r>
            <a:r>
              <a:rPr sz="1100" spc="400">
                <a:latin typeface="Arial MT"/>
                <a:cs typeface="Arial MT"/>
              </a:rPr>
              <a:t> </a:t>
            </a:r>
            <a:r>
              <a:rPr sz="1100" spc="-10">
                <a:latin typeface="Arial MT"/>
                <a:cs typeface="Arial MT"/>
              </a:rPr>
              <a:t>including </a:t>
            </a:r>
            <a:r>
              <a:rPr sz="1100">
                <a:latin typeface="Arial MT"/>
                <a:cs typeface="Arial MT"/>
              </a:rPr>
              <a:t>policymakers,</a:t>
            </a:r>
            <a:r>
              <a:rPr sz="1100" spc="295">
                <a:latin typeface="Arial MT"/>
                <a:cs typeface="Arial MT"/>
              </a:rPr>
              <a:t>   </a:t>
            </a:r>
            <a:r>
              <a:rPr sz="1100">
                <a:latin typeface="Arial MT"/>
                <a:cs typeface="Arial MT"/>
              </a:rPr>
              <a:t>government</a:t>
            </a:r>
            <a:r>
              <a:rPr sz="1100" spc="300">
                <a:latin typeface="Arial MT"/>
                <a:cs typeface="Arial MT"/>
              </a:rPr>
              <a:t>   </a:t>
            </a:r>
            <a:r>
              <a:rPr sz="1100" spc="-10">
                <a:latin typeface="Arial MT"/>
                <a:cs typeface="Arial MT"/>
              </a:rPr>
              <a:t>officials, </a:t>
            </a:r>
            <a:r>
              <a:rPr sz="1100">
                <a:latin typeface="Arial MT"/>
                <a:cs typeface="Arial MT"/>
              </a:rPr>
              <a:t>influential</a:t>
            </a:r>
            <a:r>
              <a:rPr sz="1100" spc="350">
                <a:latin typeface="Arial MT"/>
                <a:cs typeface="Arial MT"/>
              </a:rPr>
              <a:t>  </a:t>
            </a:r>
            <a:r>
              <a:rPr sz="1100">
                <a:latin typeface="Arial MT"/>
                <a:cs typeface="Arial MT"/>
              </a:rPr>
              <a:t>investors,</a:t>
            </a:r>
            <a:r>
              <a:rPr sz="1100" spc="350">
                <a:latin typeface="Arial MT"/>
                <a:cs typeface="Arial MT"/>
              </a:rPr>
              <a:t>  </a:t>
            </a:r>
            <a:r>
              <a:rPr sz="1100">
                <a:latin typeface="Arial MT"/>
                <a:cs typeface="Arial MT"/>
              </a:rPr>
              <a:t>and</a:t>
            </a:r>
            <a:r>
              <a:rPr sz="1100" spc="350">
                <a:latin typeface="Arial MT"/>
                <a:cs typeface="Arial MT"/>
              </a:rPr>
              <a:t>  </a:t>
            </a:r>
            <a:r>
              <a:rPr sz="1100" spc="-10">
                <a:latin typeface="Arial MT"/>
                <a:cs typeface="Arial MT"/>
              </a:rPr>
              <a:t>innovative </a:t>
            </a:r>
            <a:r>
              <a:rPr sz="1100">
                <a:latin typeface="Arial MT"/>
                <a:cs typeface="Arial MT"/>
              </a:rPr>
              <a:t>project</a:t>
            </a:r>
            <a:r>
              <a:rPr sz="1100" spc="240">
                <a:latin typeface="Arial MT"/>
                <a:cs typeface="Arial MT"/>
              </a:rPr>
              <a:t>   </a:t>
            </a:r>
            <a:r>
              <a:rPr sz="1100">
                <a:latin typeface="Arial MT"/>
                <a:cs typeface="Arial MT"/>
              </a:rPr>
              <a:t>developers.</a:t>
            </a:r>
            <a:r>
              <a:rPr sz="1100" spc="245">
                <a:latin typeface="Arial MT"/>
                <a:cs typeface="Arial MT"/>
              </a:rPr>
              <a:t>   </a:t>
            </a:r>
            <a:r>
              <a:rPr sz="1100">
                <a:latin typeface="Arial MT"/>
                <a:cs typeface="Arial MT"/>
              </a:rPr>
              <a:t>By</a:t>
            </a:r>
            <a:r>
              <a:rPr sz="1100" spc="245">
                <a:latin typeface="Arial MT"/>
                <a:cs typeface="Arial MT"/>
              </a:rPr>
              <a:t>   </a:t>
            </a:r>
            <a:r>
              <a:rPr sz="1100" spc="-10">
                <a:latin typeface="Arial MT"/>
                <a:cs typeface="Arial MT"/>
              </a:rPr>
              <a:t>facilitating meaningful</a:t>
            </a:r>
            <a:r>
              <a:rPr sz="1100">
                <a:latin typeface="Arial MT"/>
                <a:cs typeface="Arial MT"/>
              </a:rPr>
              <a:t>	</a:t>
            </a:r>
            <a:r>
              <a:rPr sz="1100" spc="-10">
                <a:latin typeface="Arial MT"/>
                <a:cs typeface="Arial MT"/>
              </a:rPr>
              <a:t>discussions</a:t>
            </a:r>
            <a:r>
              <a:rPr sz="1100">
                <a:latin typeface="Arial MT"/>
                <a:cs typeface="Arial MT"/>
              </a:rPr>
              <a:t>	</a:t>
            </a:r>
            <a:r>
              <a:rPr sz="1100" spc="-25">
                <a:latin typeface="Arial MT"/>
                <a:cs typeface="Arial MT"/>
              </a:rPr>
              <a:t>and </a:t>
            </a:r>
            <a:r>
              <a:rPr sz="1100">
                <a:latin typeface="Arial MT"/>
                <a:cs typeface="Arial MT"/>
              </a:rPr>
              <a:t>collaborations,</a:t>
            </a:r>
            <a:r>
              <a:rPr sz="1100" spc="375">
                <a:latin typeface="Arial MT"/>
                <a:cs typeface="Arial MT"/>
              </a:rPr>
              <a:t> </a:t>
            </a:r>
            <a:r>
              <a:rPr sz="1100">
                <a:latin typeface="Arial MT"/>
                <a:cs typeface="Arial MT"/>
              </a:rPr>
              <a:t>the</a:t>
            </a:r>
            <a:r>
              <a:rPr sz="1100" spc="380">
                <a:latin typeface="Arial MT"/>
                <a:cs typeface="Arial MT"/>
              </a:rPr>
              <a:t> </a:t>
            </a:r>
            <a:r>
              <a:rPr sz="1100">
                <a:latin typeface="Arial MT"/>
                <a:cs typeface="Arial MT"/>
              </a:rPr>
              <a:t>conference</a:t>
            </a:r>
            <a:r>
              <a:rPr sz="1100" spc="385">
                <a:latin typeface="Arial MT"/>
                <a:cs typeface="Arial MT"/>
              </a:rPr>
              <a:t> </a:t>
            </a:r>
            <a:r>
              <a:rPr sz="1100">
                <a:latin typeface="Arial MT"/>
                <a:cs typeface="Arial MT"/>
              </a:rPr>
              <a:t>aims</a:t>
            </a:r>
            <a:r>
              <a:rPr sz="1100" spc="380">
                <a:latin typeface="Arial MT"/>
                <a:cs typeface="Arial MT"/>
              </a:rPr>
              <a:t> </a:t>
            </a:r>
            <a:r>
              <a:rPr sz="1100" spc="-25">
                <a:latin typeface="Arial MT"/>
                <a:cs typeface="Arial MT"/>
              </a:rPr>
              <a:t>to </a:t>
            </a:r>
            <a:r>
              <a:rPr sz="1100">
                <a:latin typeface="Arial MT"/>
                <a:cs typeface="Arial MT"/>
              </a:rPr>
              <a:t>drive</a:t>
            </a:r>
            <a:r>
              <a:rPr sz="1100" spc="320">
                <a:latin typeface="Arial MT"/>
                <a:cs typeface="Arial MT"/>
              </a:rPr>
              <a:t> </a:t>
            </a:r>
            <a:r>
              <a:rPr sz="1100">
                <a:latin typeface="Arial MT"/>
                <a:cs typeface="Arial MT"/>
              </a:rPr>
              <a:t>progress</a:t>
            </a:r>
            <a:r>
              <a:rPr sz="1100" spc="310">
                <a:latin typeface="Arial MT"/>
                <a:cs typeface="Arial MT"/>
              </a:rPr>
              <a:t> </a:t>
            </a:r>
            <a:r>
              <a:rPr sz="1100">
                <a:latin typeface="Arial MT"/>
                <a:cs typeface="Arial MT"/>
              </a:rPr>
              <a:t>and</a:t>
            </a:r>
            <a:r>
              <a:rPr sz="1100" spc="305">
                <a:latin typeface="Arial MT"/>
                <a:cs typeface="Arial MT"/>
              </a:rPr>
              <a:t> </a:t>
            </a:r>
            <a:r>
              <a:rPr sz="1100">
                <a:latin typeface="Arial MT"/>
                <a:cs typeface="Arial MT"/>
              </a:rPr>
              <a:t>sustainability</a:t>
            </a:r>
            <a:r>
              <a:rPr sz="1100" spc="325">
                <a:latin typeface="Arial MT"/>
                <a:cs typeface="Arial MT"/>
              </a:rPr>
              <a:t> </a:t>
            </a:r>
            <a:r>
              <a:rPr sz="1100" spc="-10">
                <a:latin typeface="Arial MT"/>
                <a:cs typeface="Arial MT"/>
              </a:rPr>
              <a:t>within </a:t>
            </a:r>
            <a:r>
              <a:rPr sz="1100">
                <a:latin typeface="Arial MT"/>
                <a:cs typeface="Arial MT"/>
              </a:rPr>
              <a:t>these</a:t>
            </a:r>
            <a:r>
              <a:rPr sz="1100" spc="-40">
                <a:latin typeface="Arial MT"/>
                <a:cs typeface="Arial MT"/>
              </a:rPr>
              <a:t> </a:t>
            </a:r>
            <a:r>
              <a:rPr sz="1100">
                <a:latin typeface="Arial MT"/>
                <a:cs typeface="Arial MT"/>
              </a:rPr>
              <a:t>vital</a:t>
            </a:r>
            <a:r>
              <a:rPr sz="1100" spc="-15">
                <a:latin typeface="Arial MT"/>
                <a:cs typeface="Arial MT"/>
              </a:rPr>
              <a:t> </a:t>
            </a:r>
            <a:r>
              <a:rPr sz="1100">
                <a:latin typeface="Arial MT"/>
                <a:cs typeface="Arial MT"/>
              </a:rPr>
              <a:t>industries</a:t>
            </a:r>
            <a:r>
              <a:rPr sz="1100" spc="-20">
                <a:latin typeface="Arial MT"/>
                <a:cs typeface="Arial MT"/>
              </a:rPr>
              <a:t> </a:t>
            </a:r>
            <a:r>
              <a:rPr sz="1100">
                <a:latin typeface="Arial MT"/>
                <a:cs typeface="Arial MT"/>
              </a:rPr>
              <a:t>across</a:t>
            </a:r>
            <a:r>
              <a:rPr sz="1100" spc="-40">
                <a:latin typeface="Arial MT"/>
                <a:cs typeface="Arial MT"/>
              </a:rPr>
              <a:t> </a:t>
            </a:r>
            <a:r>
              <a:rPr sz="1100">
                <a:latin typeface="Arial MT"/>
                <a:cs typeface="Arial MT"/>
              </a:rPr>
              <a:t>the</a:t>
            </a:r>
            <a:r>
              <a:rPr sz="1100" spc="-40">
                <a:latin typeface="Arial MT"/>
                <a:cs typeface="Arial MT"/>
              </a:rPr>
              <a:t> </a:t>
            </a:r>
            <a:r>
              <a:rPr sz="1100" spc="-10">
                <a:latin typeface="Arial MT"/>
                <a:cs typeface="Arial MT"/>
              </a:rPr>
              <a:t>continent</a:t>
            </a:r>
            <a:endParaRPr sz="1100">
              <a:latin typeface="Arial MT"/>
              <a:cs typeface="Arial MT"/>
            </a:endParaRPr>
          </a:p>
        </p:txBody>
      </p:sp>
      <p:grpSp>
        <p:nvGrpSpPr>
          <p:cNvPr id="5" name="object 5"/>
          <p:cNvGrpSpPr/>
          <p:nvPr/>
        </p:nvGrpSpPr>
        <p:grpSpPr>
          <a:xfrm>
            <a:off x="0" y="1226016"/>
            <a:ext cx="12189460" cy="4966970"/>
            <a:chOff x="3048" y="1153667"/>
            <a:chExt cx="12189460" cy="4966970"/>
          </a:xfrm>
        </p:grpSpPr>
        <p:pic>
          <p:nvPicPr>
            <p:cNvPr id="6" name="object 6" descr="A graph with text on it  AI-generated content may be incorrect."/>
            <p:cNvPicPr/>
            <p:nvPr/>
          </p:nvPicPr>
          <p:blipFill>
            <a:blip r:embed="rId3" cstate="print"/>
            <a:stretch>
              <a:fillRect/>
            </a:stretch>
          </p:blipFill>
          <p:spPr>
            <a:xfrm>
              <a:off x="4427220" y="1815083"/>
              <a:ext cx="3305555" cy="2087880"/>
            </a:xfrm>
            <a:prstGeom prst="rect">
              <a:avLst/>
            </a:prstGeom>
          </p:spPr>
        </p:pic>
        <p:pic>
          <p:nvPicPr>
            <p:cNvPr id="7" name="object 7"/>
            <p:cNvPicPr/>
            <p:nvPr/>
          </p:nvPicPr>
          <p:blipFill>
            <a:blip r:embed="rId4" cstate="print"/>
            <a:stretch>
              <a:fillRect/>
            </a:stretch>
          </p:blipFill>
          <p:spPr>
            <a:xfrm>
              <a:off x="3048" y="1153667"/>
              <a:ext cx="12188952" cy="4966716"/>
            </a:xfrm>
            <a:prstGeom prst="rect">
              <a:avLst/>
            </a:prstGeom>
          </p:spPr>
        </p:pic>
      </p:grpSp>
      <p:sp>
        <p:nvSpPr>
          <p:cNvPr id="8" name="object 8"/>
          <p:cNvSpPr txBox="1"/>
          <p:nvPr/>
        </p:nvSpPr>
        <p:spPr>
          <a:xfrm>
            <a:off x="789838" y="1419605"/>
            <a:ext cx="1016635" cy="208279"/>
          </a:xfrm>
          <a:prstGeom prst="rect">
            <a:avLst/>
          </a:prstGeom>
        </p:spPr>
        <p:txBody>
          <a:bodyPr vert="horz" wrap="square" lIns="0" tIns="12700" rIns="0" bIns="0" rtlCol="0">
            <a:spAutoFit/>
          </a:bodyPr>
          <a:lstStyle/>
          <a:p>
            <a:pPr marL="12700">
              <a:lnSpc>
                <a:spcPct val="100000"/>
              </a:lnSpc>
              <a:spcBef>
                <a:spcPts val="100"/>
              </a:spcBef>
            </a:pPr>
            <a:r>
              <a:rPr sz="1200" b="1">
                <a:solidFill>
                  <a:srgbClr val="FFFFFF"/>
                </a:solidFill>
                <a:latin typeface="Arial"/>
                <a:cs typeface="Arial"/>
              </a:rPr>
              <a:t>Our</a:t>
            </a:r>
            <a:r>
              <a:rPr sz="1200" b="1" spc="-70">
                <a:solidFill>
                  <a:srgbClr val="FFFFFF"/>
                </a:solidFill>
                <a:latin typeface="Arial"/>
                <a:cs typeface="Arial"/>
              </a:rPr>
              <a:t> </a:t>
            </a:r>
            <a:r>
              <a:rPr sz="1200" b="1" spc="-10">
                <a:solidFill>
                  <a:srgbClr val="FFFFFF"/>
                </a:solidFill>
                <a:latin typeface="Arial"/>
                <a:cs typeface="Arial"/>
              </a:rPr>
              <a:t>Audience</a:t>
            </a:r>
            <a:endParaRPr sz="1200">
              <a:latin typeface="Arial"/>
              <a:cs typeface="Arial"/>
            </a:endParaRPr>
          </a:p>
        </p:txBody>
      </p:sp>
      <p:sp>
        <p:nvSpPr>
          <p:cNvPr id="9" name="object 9"/>
          <p:cNvSpPr txBox="1"/>
          <p:nvPr/>
        </p:nvSpPr>
        <p:spPr>
          <a:xfrm>
            <a:off x="789838" y="1850237"/>
            <a:ext cx="2606675" cy="1245235"/>
          </a:xfrm>
          <a:prstGeom prst="rect">
            <a:avLst/>
          </a:prstGeom>
        </p:spPr>
        <p:txBody>
          <a:bodyPr vert="horz" wrap="square" lIns="0" tIns="12700" rIns="0" bIns="0" rtlCol="0">
            <a:spAutoFit/>
          </a:bodyPr>
          <a:lstStyle/>
          <a:p>
            <a:pPr marL="12700" marR="6350" algn="just">
              <a:lnSpc>
                <a:spcPct val="120000"/>
              </a:lnSpc>
              <a:spcBef>
                <a:spcPts val="100"/>
              </a:spcBef>
            </a:pPr>
            <a:r>
              <a:rPr sz="1100" dirty="0">
                <a:solidFill>
                  <a:srgbClr val="FFFFFF"/>
                </a:solidFill>
                <a:latin typeface="Arial MT"/>
                <a:cs typeface="Arial MT"/>
              </a:rPr>
              <a:t>The</a:t>
            </a:r>
            <a:r>
              <a:rPr sz="1100" spc="55" dirty="0">
                <a:solidFill>
                  <a:srgbClr val="FFFFFF"/>
                </a:solidFill>
                <a:latin typeface="Arial MT"/>
                <a:cs typeface="Arial MT"/>
              </a:rPr>
              <a:t> </a:t>
            </a:r>
            <a:r>
              <a:rPr sz="1100" dirty="0">
                <a:solidFill>
                  <a:srgbClr val="FFFFFF"/>
                </a:solidFill>
                <a:latin typeface="Arial MT"/>
                <a:cs typeface="Arial MT"/>
              </a:rPr>
              <a:t>Clean</a:t>
            </a:r>
            <a:r>
              <a:rPr sz="1100" spc="55" dirty="0">
                <a:solidFill>
                  <a:srgbClr val="FFFFFF"/>
                </a:solidFill>
                <a:latin typeface="Arial MT"/>
                <a:cs typeface="Arial MT"/>
              </a:rPr>
              <a:t> </a:t>
            </a:r>
            <a:r>
              <a:rPr sz="1100" dirty="0">
                <a:solidFill>
                  <a:srgbClr val="FFFFFF"/>
                </a:solidFill>
                <a:latin typeface="Arial MT"/>
                <a:cs typeface="Arial MT"/>
              </a:rPr>
              <a:t>Energy</a:t>
            </a:r>
            <a:r>
              <a:rPr sz="1100" spc="50" dirty="0">
                <a:solidFill>
                  <a:srgbClr val="FFFFFF"/>
                </a:solidFill>
                <a:latin typeface="Arial MT"/>
                <a:cs typeface="Arial MT"/>
              </a:rPr>
              <a:t> </a:t>
            </a:r>
            <a:r>
              <a:rPr sz="1100" dirty="0">
                <a:solidFill>
                  <a:srgbClr val="FFFFFF"/>
                </a:solidFill>
                <a:latin typeface="Arial MT"/>
                <a:cs typeface="Arial MT"/>
              </a:rPr>
              <a:t>Conference</a:t>
            </a:r>
            <a:r>
              <a:rPr sz="1100" spc="45" dirty="0">
                <a:solidFill>
                  <a:srgbClr val="FFFFFF"/>
                </a:solidFill>
                <a:latin typeface="Arial MT"/>
                <a:cs typeface="Arial MT"/>
              </a:rPr>
              <a:t> </a:t>
            </a:r>
            <a:r>
              <a:rPr sz="1100" dirty="0">
                <a:solidFill>
                  <a:srgbClr val="FFFFFF"/>
                </a:solidFill>
                <a:latin typeface="Arial MT"/>
                <a:cs typeface="Arial MT"/>
              </a:rPr>
              <a:t>serves</a:t>
            </a:r>
            <a:r>
              <a:rPr sz="1100" spc="45" dirty="0">
                <a:solidFill>
                  <a:srgbClr val="FFFFFF"/>
                </a:solidFill>
                <a:latin typeface="Arial MT"/>
                <a:cs typeface="Arial MT"/>
              </a:rPr>
              <a:t> </a:t>
            </a:r>
            <a:r>
              <a:rPr sz="1100" spc="-25" dirty="0">
                <a:solidFill>
                  <a:srgbClr val="FFFFFF"/>
                </a:solidFill>
                <a:latin typeface="Arial MT"/>
                <a:cs typeface="Arial MT"/>
              </a:rPr>
              <a:t>as </a:t>
            </a:r>
            <a:r>
              <a:rPr sz="1100" dirty="0">
                <a:solidFill>
                  <a:srgbClr val="FFFFFF"/>
                </a:solidFill>
                <a:latin typeface="Arial MT"/>
                <a:cs typeface="Arial MT"/>
              </a:rPr>
              <a:t>Africa's</a:t>
            </a:r>
            <a:r>
              <a:rPr sz="1100" spc="140" dirty="0">
                <a:solidFill>
                  <a:srgbClr val="FFFFFF"/>
                </a:solidFill>
                <a:latin typeface="Arial MT"/>
                <a:cs typeface="Arial MT"/>
              </a:rPr>
              <a:t>  </a:t>
            </a:r>
            <a:r>
              <a:rPr sz="1100" dirty="0">
                <a:solidFill>
                  <a:srgbClr val="FFFFFF"/>
                </a:solidFill>
                <a:latin typeface="Arial MT"/>
                <a:cs typeface="Arial MT"/>
              </a:rPr>
              <a:t>leading</a:t>
            </a:r>
            <a:r>
              <a:rPr sz="1100" spc="150" dirty="0">
                <a:solidFill>
                  <a:srgbClr val="FFFFFF"/>
                </a:solidFill>
                <a:latin typeface="Arial MT"/>
                <a:cs typeface="Arial MT"/>
              </a:rPr>
              <a:t>  </a:t>
            </a:r>
            <a:r>
              <a:rPr sz="1100" dirty="0">
                <a:solidFill>
                  <a:srgbClr val="FFFFFF"/>
                </a:solidFill>
                <a:latin typeface="Arial MT"/>
                <a:cs typeface="Arial MT"/>
              </a:rPr>
              <a:t>platform</a:t>
            </a:r>
            <a:r>
              <a:rPr sz="1100" spc="140" dirty="0">
                <a:solidFill>
                  <a:srgbClr val="FFFFFF"/>
                </a:solidFill>
                <a:latin typeface="Arial MT"/>
                <a:cs typeface="Arial MT"/>
              </a:rPr>
              <a:t>  </a:t>
            </a:r>
            <a:r>
              <a:rPr sz="1100" dirty="0">
                <a:solidFill>
                  <a:srgbClr val="FFFFFF"/>
                </a:solidFill>
                <a:latin typeface="Arial MT"/>
                <a:cs typeface="Arial MT"/>
              </a:rPr>
              <a:t>for</a:t>
            </a:r>
            <a:r>
              <a:rPr sz="1100" spc="135" dirty="0">
                <a:solidFill>
                  <a:srgbClr val="FFFFFF"/>
                </a:solidFill>
                <a:latin typeface="Arial MT"/>
                <a:cs typeface="Arial MT"/>
              </a:rPr>
              <a:t>  </a:t>
            </a:r>
            <a:r>
              <a:rPr sz="1100" spc="-10" dirty="0">
                <a:solidFill>
                  <a:srgbClr val="FFFFFF"/>
                </a:solidFill>
                <a:latin typeface="Arial MT"/>
                <a:cs typeface="Arial MT"/>
              </a:rPr>
              <a:t>fostering </a:t>
            </a:r>
            <a:r>
              <a:rPr sz="1100" dirty="0">
                <a:solidFill>
                  <a:srgbClr val="FFFFFF"/>
                </a:solidFill>
                <a:latin typeface="Arial MT"/>
                <a:cs typeface="Arial MT"/>
              </a:rPr>
              <a:t>connections</a:t>
            </a:r>
            <a:r>
              <a:rPr sz="1100" spc="220" dirty="0">
                <a:solidFill>
                  <a:srgbClr val="FFFFFF"/>
                </a:solidFill>
                <a:latin typeface="Arial MT"/>
                <a:cs typeface="Arial MT"/>
              </a:rPr>
              <a:t> </a:t>
            </a:r>
            <a:r>
              <a:rPr sz="1100" dirty="0">
                <a:solidFill>
                  <a:srgbClr val="FFFFFF"/>
                </a:solidFill>
                <a:latin typeface="Arial MT"/>
                <a:cs typeface="Arial MT"/>
              </a:rPr>
              <a:t>among</a:t>
            </a:r>
            <a:r>
              <a:rPr sz="1100" spc="220" dirty="0">
                <a:solidFill>
                  <a:srgbClr val="FFFFFF"/>
                </a:solidFill>
                <a:latin typeface="Arial MT"/>
                <a:cs typeface="Arial MT"/>
              </a:rPr>
              <a:t> </a:t>
            </a:r>
            <a:r>
              <a:rPr sz="1100" dirty="0">
                <a:solidFill>
                  <a:srgbClr val="FFFFFF"/>
                </a:solidFill>
                <a:latin typeface="Arial MT"/>
                <a:cs typeface="Arial MT"/>
              </a:rPr>
              <a:t>key</a:t>
            </a:r>
            <a:r>
              <a:rPr sz="1100" spc="220" dirty="0">
                <a:solidFill>
                  <a:srgbClr val="FFFFFF"/>
                </a:solidFill>
                <a:latin typeface="Arial MT"/>
                <a:cs typeface="Arial MT"/>
              </a:rPr>
              <a:t> </a:t>
            </a:r>
            <a:r>
              <a:rPr sz="1100" dirty="0">
                <a:solidFill>
                  <a:srgbClr val="FFFFFF"/>
                </a:solidFill>
                <a:latin typeface="Arial MT"/>
                <a:cs typeface="Arial MT"/>
              </a:rPr>
              <a:t>stakeholders</a:t>
            </a:r>
            <a:r>
              <a:rPr sz="1100" spc="225" dirty="0">
                <a:solidFill>
                  <a:srgbClr val="FFFFFF"/>
                </a:solidFill>
                <a:latin typeface="Arial MT"/>
                <a:cs typeface="Arial MT"/>
              </a:rPr>
              <a:t> </a:t>
            </a:r>
            <a:r>
              <a:rPr sz="1100" spc="-25" dirty="0">
                <a:solidFill>
                  <a:srgbClr val="FFFFFF"/>
                </a:solidFill>
                <a:latin typeface="Arial MT"/>
                <a:cs typeface="Arial MT"/>
              </a:rPr>
              <a:t>in </a:t>
            </a:r>
            <a:r>
              <a:rPr sz="1100" dirty="0">
                <a:solidFill>
                  <a:srgbClr val="FFFFFF"/>
                </a:solidFill>
                <a:latin typeface="Arial MT"/>
                <a:cs typeface="Arial MT"/>
              </a:rPr>
              <a:t>the</a:t>
            </a:r>
            <a:r>
              <a:rPr sz="1100" spc="-45" dirty="0">
                <a:solidFill>
                  <a:srgbClr val="FFFFFF"/>
                </a:solidFill>
                <a:latin typeface="Arial MT"/>
                <a:cs typeface="Arial MT"/>
              </a:rPr>
              <a:t> </a:t>
            </a:r>
            <a:r>
              <a:rPr sz="1100" dirty="0">
                <a:solidFill>
                  <a:srgbClr val="FFFFFF"/>
                </a:solidFill>
                <a:latin typeface="Arial MT"/>
                <a:cs typeface="Arial MT"/>
              </a:rPr>
              <a:t>energy</a:t>
            </a:r>
            <a:r>
              <a:rPr sz="1100" spc="-40" dirty="0">
                <a:solidFill>
                  <a:srgbClr val="FFFFFF"/>
                </a:solidFill>
                <a:latin typeface="Arial MT"/>
                <a:cs typeface="Arial MT"/>
              </a:rPr>
              <a:t> </a:t>
            </a:r>
            <a:r>
              <a:rPr sz="1100" dirty="0">
                <a:solidFill>
                  <a:srgbClr val="FFFFFF"/>
                </a:solidFill>
                <a:latin typeface="Arial MT"/>
                <a:cs typeface="Arial MT"/>
              </a:rPr>
              <a:t>and</a:t>
            </a:r>
            <a:r>
              <a:rPr sz="1100" spc="-30" dirty="0">
                <a:solidFill>
                  <a:srgbClr val="FFFFFF"/>
                </a:solidFill>
                <a:latin typeface="Arial MT"/>
                <a:cs typeface="Arial MT"/>
              </a:rPr>
              <a:t> </a:t>
            </a:r>
            <a:r>
              <a:rPr sz="1100" dirty="0">
                <a:solidFill>
                  <a:srgbClr val="FFFFFF"/>
                </a:solidFill>
                <a:latin typeface="Arial MT"/>
                <a:cs typeface="Arial MT"/>
              </a:rPr>
              <a:t>mining</a:t>
            </a:r>
            <a:r>
              <a:rPr sz="1100" spc="-10" dirty="0">
                <a:solidFill>
                  <a:srgbClr val="FFFFFF"/>
                </a:solidFill>
                <a:latin typeface="Arial MT"/>
                <a:cs typeface="Arial MT"/>
              </a:rPr>
              <a:t> sectors.</a:t>
            </a:r>
            <a:endParaRPr sz="1100" dirty="0">
              <a:latin typeface="Arial MT"/>
              <a:cs typeface="Arial MT"/>
            </a:endParaRPr>
          </a:p>
          <a:p>
            <a:pPr marL="12700" algn="just">
              <a:lnSpc>
                <a:spcPct val="100000"/>
              </a:lnSpc>
              <a:spcBef>
                <a:spcPts val="359"/>
              </a:spcBef>
            </a:pPr>
            <a:r>
              <a:rPr sz="1100" dirty="0">
                <a:solidFill>
                  <a:srgbClr val="FFFFFF"/>
                </a:solidFill>
                <a:latin typeface="Arial MT"/>
                <a:cs typeface="Arial MT"/>
              </a:rPr>
              <a:t>This</a:t>
            </a:r>
            <a:r>
              <a:rPr sz="1100" spc="180" dirty="0">
                <a:solidFill>
                  <a:srgbClr val="FFFFFF"/>
                </a:solidFill>
                <a:latin typeface="Arial MT"/>
                <a:cs typeface="Arial MT"/>
              </a:rPr>
              <a:t> </a:t>
            </a:r>
            <a:r>
              <a:rPr sz="1100" dirty="0">
                <a:solidFill>
                  <a:srgbClr val="FFFFFF"/>
                </a:solidFill>
                <a:latin typeface="Arial MT"/>
                <a:cs typeface="Arial MT"/>
              </a:rPr>
              <a:t>prestigious</a:t>
            </a:r>
            <a:r>
              <a:rPr sz="1100" spc="175" dirty="0">
                <a:solidFill>
                  <a:srgbClr val="FFFFFF"/>
                </a:solidFill>
                <a:latin typeface="Arial MT"/>
                <a:cs typeface="Arial MT"/>
              </a:rPr>
              <a:t> </a:t>
            </a:r>
            <a:r>
              <a:rPr sz="1100" dirty="0">
                <a:solidFill>
                  <a:srgbClr val="FFFFFF"/>
                </a:solidFill>
                <a:latin typeface="Arial MT"/>
                <a:cs typeface="Arial MT"/>
              </a:rPr>
              <a:t>event</a:t>
            </a:r>
            <a:r>
              <a:rPr sz="1100" spc="175" dirty="0">
                <a:solidFill>
                  <a:srgbClr val="FFFFFF"/>
                </a:solidFill>
                <a:latin typeface="Arial MT"/>
                <a:cs typeface="Arial MT"/>
              </a:rPr>
              <a:t> </a:t>
            </a:r>
            <a:r>
              <a:rPr sz="1100" dirty="0">
                <a:solidFill>
                  <a:srgbClr val="FFFFFF"/>
                </a:solidFill>
                <a:latin typeface="Arial MT"/>
                <a:cs typeface="Arial MT"/>
              </a:rPr>
              <a:t>brings</a:t>
            </a:r>
            <a:r>
              <a:rPr sz="1100" spc="165" dirty="0">
                <a:solidFill>
                  <a:srgbClr val="FFFFFF"/>
                </a:solidFill>
                <a:latin typeface="Arial MT"/>
                <a:cs typeface="Arial MT"/>
              </a:rPr>
              <a:t> </a:t>
            </a:r>
            <a:r>
              <a:rPr sz="1100" dirty="0">
                <a:solidFill>
                  <a:srgbClr val="FFFFFF"/>
                </a:solidFill>
                <a:latin typeface="Arial MT"/>
                <a:cs typeface="Arial MT"/>
              </a:rPr>
              <a:t>together</a:t>
            </a:r>
            <a:r>
              <a:rPr sz="1100" spc="175" dirty="0">
                <a:solidFill>
                  <a:srgbClr val="FFFFFF"/>
                </a:solidFill>
                <a:latin typeface="Arial MT"/>
                <a:cs typeface="Arial MT"/>
              </a:rPr>
              <a:t> </a:t>
            </a:r>
            <a:r>
              <a:rPr sz="1100" spc="-50" dirty="0">
                <a:solidFill>
                  <a:srgbClr val="FFFFFF"/>
                </a:solidFill>
                <a:latin typeface="Arial MT"/>
                <a:cs typeface="Arial MT"/>
              </a:rPr>
              <a:t>a</a:t>
            </a:r>
            <a:endParaRPr sz="1100" dirty="0">
              <a:latin typeface="Arial MT"/>
              <a:cs typeface="Arial MT"/>
            </a:endParaRPr>
          </a:p>
          <a:p>
            <a:pPr marL="12700" algn="just">
              <a:lnSpc>
                <a:spcPct val="100000"/>
              </a:lnSpc>
              <a:spcBef>
                <a:spcPts val="260"/>
              </a:spcBef>
            </a:pPr>
            <a:r>
              <a:rPr sz="1100" dirty="0">
                <a:solidFill>
                  <a:srgbClr val="FFFFFF"/>
                </a:solidFill>
                <a:latin typeface="Arial MT"/>
                <a:cs typeface="Arial MT"/>
              </a:rPr>
              <a:t>diverse</a:t>
            </a:r>
            <a:r>
              <a:rPr sz="1100" spc="415" dirty="0">
                <a:solidFill>
                  <a:srgbClr val="FFFFFF"/>
                </a:solidFill>
                <a:latin typeface="Arial MT"/>
                <a:cs typeface="Arial MT"/>
              </a:rPr>
              <a:t> </a:t>
            </a:r>
            <a:r>
              <a:rPr sz="1100" dirty="0">
                <a:solidFill>
                  <a:srgbClr val="FFFFFF"/>
                </a:solidFill>
                <a:latin typeface="Arial MT"/>
                <a:cs typeface="Arial MT"/>
              </a:rPr>
              <a:t>array</a:t>
            </a:r>
            <a:r>
              <a:rPr sz="1100" spc="409" dirty="0">
                <a:solidFill>
                  <a:srgbClr val="FFFFFF"/>
                </a:solidFill>
                <a:latin typeface="Arial MT"/>
                <a:cs typeface="Arial MT"/>
              </a:rPr>
              <a:t> </a:t>
            </a:r>
            <a:r>
              <a:rPr sz="1100" dirty="0">
                <a:solidFill>
                  <a:srgbClr val="FFFFFF"/>
                </a:solidFill>
                <a:latin typeface="Arial MT"/>
                <a:cs typeface="Arial MT"/>
              </a:rPr>
              <a:t>of</a:t>
            </a:r>
            <a:r>
              <a:rPr sz="1100" spc="420" dirty="0">
                <a:solidFill>
                  <a:srgbClr val="FFFFFF"/>
                </a:solidFill>
                <a:latin typeface="Arial MT"/>
                <a:cs typeface="Arial MT"/>
              </a:rPr>
              <a:t> </a:t>
            </a:r>
            <a:r>
              <a:rPr sz="1100" dirty="0">
                <a:solidFill>
                  <a:srgbClr val="FFFFFF"/>
                </a:solidFill>
                <a:latin typeface="Arial MT"/>
                <a:cs typeface="Arial MT"/>
              </a:rPr>
              <a:t>participants,</a:t>
            </a:r>
            <a:r>
              <a:rPr sz="1100" spc="420" dirty="0">
                <a:solidFill>
                  <a:srgbClr val="FFFFFF"/>
                </a:solidFill>
                <a:latin typeface="Arial MT"/>
                <a:cs typeface="Arial MT"/>
              </a:rPr>
              <a:t> </a:t>
            </a:r>
            <a:r>
              <a:rPr sz="1100" spc="-10" dirty="0">
                <a:solidFill>
                  <a:srgbClr val="FFFFFF"/>
                </a:solidFill>
                <a:latin typeface="Arial MT"/>
                <a:cs typeface="Arial MT"/>
              </a:rPr>
              <a:t>including</a:t>
            </a:r>
            <a:endParaRPr sz="1100" dirty="0">
              <a:latin typeface="Arial MT"/>
              <a:cs typeface="Arial MT"/>
            </a:endParaRPr>
          </a:p>
        </p:txBody>
      </p:sp>
      <p:sp>
        <p:nvSpPr>
          <p:cNvPr id="10" name="object 10"/>
          <p:cNvSpPr txBox="1"/>
          <p:nvPr/>
        </p:nvSpPr>
        <p:spPr>
          <a:xfrm>
            <a:off x="789838" y="3102610"/>
            <a:ext cx="1859914" cy="193675"/>
          </a:xfrm>
          <a:prstGeom prst="rect">
            <a:avLst/>
          </a:prstGeom>
        </p:spPr>
        <p:txBody>
          <a:bodyPr vert="horz" wrap="square" lIns="0" tIns="13335" rIns="0" bIns="0" rtlCol="0">
            <a:spAutoFit/>
          </a:bodyPr>
          <a:lstStyle/>
          <a:p>
            <a:pPr marL="12700">
              <a:lnSpc>
                <a:spcPct val="100000"/>
              </a:lnSpc>
              <a:spcBef>
                <a:spcPts val="105"/>
              </a:spcBef>
              <a:tabLst>
                <a:tab pos="1108075" algn="l"/>
              </a:tabLst>
            </a:pPr>
            <a:r>
              <a:rPr sz="1100" spc="-10">
                <a:solidFill>
                  <a:srgbClr val="FFFFFF"/>
                </a:solidFill>
                <a:latin typeface="Arial MT"/>
                <a:cs typeface="Arial MT"/>
              </a:rPr>
              <a:t>policymakers,</a:t>
            </a:r>
            <a:r>
              <a:rPr sz="1100">
                <a:solidFill>
                  <a:srgbClr val="FFFFFF"/>
                </a:solidFill>
                <a:latin typeface="Arial MT"/>
                <a:cs typeface="Arial MT"/>
              </a:rPr>
              <a:t>	</a:t>
            </a:r>
            <a:r>
              <a:rPr sz="1100" spc="-10">
                <a:solidFill>
                  <a:srgbClr val="FFFFFF"/>
                </a:solidFill>
                <a:latin typeface="Arial MT"/>
                <a:cs typeface="Arial MT"/>
              </a:rPr>
              <a:t>government</a:t>
            </a:r>
            <a:endParaRPr sz="1100">
              <a:latin typeface="Arial MT"/>
              <a:cs typeface="Arial MT"/>
            </a:endParaRPr>
          </a:p>
        </p:txBody>
      </p:sp>
      <p:sp>
        <p:nvSpPr>
          <p:cNvPr id="11" name="object 11"/>
          <p:cNvSpPr txBox="1"/>
          <p:nvPr/>
        </p:nvSpPr>
        <p:spPr>
          <a:xfrm>
            <a:off x="789838" y="3270859"/>
            <a:ext cx="617855" cy="427990"/>
          </a:xfrm>
          <a:prstGeom prst="rect">
            <a:avLst/>
          </a:prstGeom>
        </p:spPr>
        <p:txBody>
          <a:bodyPr vert="horz" wrap="square" lIns="0" tIns="12700" rIns="0" bIns="0" rtlCol="0">
            <a:spAutoFit/>
          </a:bodyPr>
          <a:lstStyle/>
          <a:p>
            <a:pPr marL="12700" marR="5080">
              <a:lnSpc>
                <a:spcPct val="120000"/>
              </a:lnSpc>
              <a:spcBef>
                <a:spcPts val="100"/>
              </a:spcBef>
            </a:pPr>
            <a:r>
              <a:rPr sz="1100" spc="-10" dirty="0">
                <a:solidFill>
                  <a:srgbClr val="FFFFFF"/>
                </a:solidFill>
                <a:latin typeface="Arial MT"/>
                <a:cs typeface="Arial MT"/>
              </a:rPr>
              <a:t>influential project</a:t>
            </a:r>
            <a:endParaRPr sz="1100" dirty="0">
              <a:latin typeface="Arial MT"/>
              <a:cs typeface="Arial MT"/>
            </a:endParaRPr>
          </a:p>
        </p:txBody>
      </p:sp>
      <p:sp>
        <p:nvSpPr>
          <p:cNvPr id="12" name="object 12"/>
          <p:cNvSpPr txBox="1"/>
          <p:nvPr/>
        </p:nvSpPr>
        <p:spPr>
          <a:xfrm>
            <a:off x="1426844" y="3270859"/>
            <a:ext cx="753110" cy="427990"/>
          </a:xfrm>
          <a:prstGeom prst="rect">
            <a:avLst/>
          </a:prstGeom>
        </p:spPr>
        <p:txBody>
          <a:bodyPr vert="horz" wrap="square" lIns="0" tIns="12700" rIns="0" bIns="0" rtlCol="0">
            <a:spAutoFit/>
          </a:bodyPr>
          <a:lstStyle/>
          <a:p>
            <a:pPr marL="12700" marR="5080" indent="130810">
              <a:lnSpc>
                <a:spcPct val="120000"/>
              </a:lnSpc>
              <a:spcBef>
                <a:spcPts val="100"/>
              </a:spcBef>
            </a:pPr>
            <a:r>
              <a:rPr sz="1100" spc="-10">
                <a:solidFill>
                  <a:srgbClr val="FFFFFF"/>
                </a:solidFill>
                <a:latin typeface="Arial MT"/>
                <a:cs typeface="Arial MT"/>
              </a:rPr>
              <a:t>investors, developers.</a:t>
            </a:r>
            <a:endParaRPr sz="1100">
              <a:latin typeface="Arial MT"/>
              <a:cs typeface="Arial MT"/>
            </a:endParaRPr>
          </a:p>
        </p:txBody>
      </p:sp>
      <p:sp>
        <p:nvSpPr>
          <p:cNvPr id="13" name="object 13"/>
          <p:cNvSpPr txBox="1"/>
          <p:nvPr/>
        </p:nvSpPr>
        <p:spPr>
          <a:xfrm>
            <a:off x="789838" y="3706114"/>
            <a:ext cx="1901825" cy="193675"/>
          </a:xfrm>
          <a:prstGeom prst="rect">
            <a:avLst/>
          </a:prstGeom>
        </p:spPr>
        <p:txBody>
          <a:bodyPr vert="horz" wrap="square" lIns="0" tIns="12700" rIns="0" bIns="0" rtlCol="0">
            <a:spAutoFit/>
          </a:bodyPr>
          <a:lstStyle/>
          <a:p>
            <a:pPr marL="12700">
              <a:lnSpc>
                <a:spcPct val="100000"/>
              </a:lnSpc>
              <a:spcBef>
                <a:spcPts val="100"/>
              </a:spcBef>
              <a:tabLst>
                <a:tab pos="1166495" algn="l"/>
              </a:tabLst>
            </a:pPr>
            <a:r>
              <a:rPr sz="1100" spc="-10">
                <a:solidFill>
                  <a:srgbClr val="FFFFFF"/>
                </a:solidFill>
                <a:latin typeface="Arial MT"/>
                <a:cs typeface="Arial MT"/>
              </a:rPr>
              <a:t>meaningful</a:t>
            </a:r>
            <a:r>
              <a:rPr sz="1100">
                <a:solidFill>
                  <a:srgbClr val="FFFFFF"/>
                </a:solidFill>
                <a:latin typeface="Arial MT"/>
                <a:cs typeface="Arial MT"/>
              </a:rPr>
              <a:t>	</a:t>
            </a:r>
            <a:r>
              <a:rPr sz="1100" spc="-10">
                <a:solidFill>
                  <a:srgbClr val="FFFFFF"/>
                </a:solidFill>
                <a:latin typeface="Arial MT"/>
                <a:cs typeface="Arial MT"/>
              </a:rPr>
              <a:t>discussions</a:t>
            </a:r>
            <a:endParaRPr sz="1100">
              <a:latin typeface="Arial MT"/>
              <a:cs typeface="Arial MT"/>
            </a:endParaRPr>
          </a:p>
        </p:txBody>
      </p:sp>
      <p:sp>
        <p:nvSpPr>
          <p:cNvPr id="14" name="object 14"/>
          <p:cNvSpPr txBox="1"/>
          <p:nvPr/>
        </p:nvSpPr>
        <p:spPr>
          <a:xfrm>
            <a:off x="2329433" y="3069691"/>
            <a:ext cx="1064895" cy="830580"/>
          </a:xfrm>
          <a:prstGeom prst="rect">
            <a:avLst/>
          </a:prstGeom>
        </p:spPr>
        <p:txBody>
          <a:bodyPr vert="horz" wrap="square" lIns="0" tIns="12700" rIns="0" bIns="0" rtlCol="0">
            <a:spAutoFit/>
          </a:bodyPr>
          <a:lstStyle/>
          <a:p>
            <a:pPr marL="12700" marR="5080" indent="534670" algn="r">
              <a:lnSpc>
                <a:spcPct val="120000"/>
              </a:lnSpc>
              <a:spcBef>
                <a:spcPts val="100"/>
              </a:spcBef>
              <a:tabLst>
                <a:tab pos="390525" algn="l"/>
                <a:tab pos="422275" algn="l"/>
              </a:tabLst>
            </a:pPr>
            <a:r>
              <a:rPr sz="1100" spc="-10">
                <a:solidFill>
                  <a:srgbClr val="FFFFFF"/>
                </a:solidFill>
                <a:latin typeface="Arial MT"/>
                <a:cs typeface="Arial MT"/>
              </a:rPr>
              <a:t>officials, </a:t>
            </a:r>
            <a:r>
              <a:rPr sz="1100" spc="-25">
                <a:solidFill>
                  <a:srgbClr val="FFFFFF"/>
                </a:solidFill>
                <a:latin typeface="Arial MT"/>
                <a:cs typeface="Arial MT"/>
              </a:rPr>
              <a:t>and</a:t>
            </a:r>
            <a:r>
              <a:rPr sz="1100">
                <a:solidFill>
                  <a:srgbClr val="FFFFFF"/>
                </a:solidFill>
                <a:latin typeface="Arial MT"/>
                <a:cs typeface="Arial MT"/>
              </a:rPr>
              <a:t>		</a:t>
            </a:r>
            <a:r>
              <a:rPr sz="1100" spc="-10">
                <a:solidFill>
                  <a:srgbClr val="FFFFFF"/>
                </a:solidFill>
                <a:latin typeface="Arial MT"/>
                <a:cs typeface="Arial MT"/>
              </a:rPr>
              <a:t>innovative </a:t>
            </a:r>
            <a:r>
              <a:rPr sz="1100" spc="-25">
                <a:solidFill>
                  <a:srgbClr val="FFFFFF"/>
                </a:solidFill>
                <a:latin typeface="Arial MT"/>
                <a:cs typeface="Arial MT"/>
              </a:rPr>
              <a:t>By</a:t>
            </a:r>
            <a:r>
              <a:rPr sz="1100">
                <a:solidFill>
                  <a:srgbClr val="FFFFFF"/>
                </a:solidFill>
                <a:latin typeface="Arial MT"/>
                <a:cs typeface="Arial MT"/>
              </a:rPr>
              <a:t>	</a:t>
            </a:r>
            <a:r>
              <a:rPr sz="1100" spc="-10">
                <a:solidFill>
                  <a:srgbClr val="FFFFFF"/>
                </a:solidFill>
                <a:latin typeface="Arial MT"/>
                <a:cs typeface="Arial MT"/>
              </a:rPr>
              <a:t>facilitating </a:t>
            </a:r>
            <a:r>
              <a:rPr sz="1100" spc="-25">
                <a:solidFill>
                  <a:srgbClr val="FFFFFF"/>
                </a:solidFill>
                <a:latin typeface="Arial MT"/>
                <a:cs typeface="Arial MT"/>
              </a:rPr>
              <a:t>and</a:t>
            </a:r>
            <a:endParaRPr sz="1100">
              <a:latin typeface="Arial MT"/>
              <a:cs typeface="Arial MT"/>
            </a:endParaRPr>
          </a:p>
        </p:txBody>
      </p:sp>
      <p:sp>
        <p:nvSpPr>
          <p:cNvPr id="15" name="object 15"/>
          <p:cNvSpPr txBox="1"/>
          <p:nvPr/>
        </p:nvSpPr>
        <p:spPr>
          <a:xfrm>
            <a:off x="789838" y="3874739"/>
            <a:ext cx="2607310" cy="830580"/>
          </a:xfrm>
          <a:prstGeom prst="rect">
            <a:avLst/>
          </a:prstGeom>
        </p:spPr>
        <p:txBody>
          <a:bodyPr vert="horz" wrap="square" lIns="0" tIns="12065" rIns="0" bIns="0" rtlCol="0">
            <a:spAutoFit/>
          </a:bodyPr>
          <a:lstStyle/>
          <a:p>
            <a:pPr marL="12700" marR="5080" algn="just">
              <a:lnSpc>
                <a:spcPct val="120100"/>
              </a:lnSpc>
              <a:spcBef>
                <a:spcPts val="95"/>
              </a:spcBef>
            </a:pPr>
            <a:r>
              <a:rPr sz="1100">
                <a:solidFill>
                  <a:srgbClr val="FFFFFF"/>
                </a:solidFill>
                <a:latin typeface="Arial MT"/>
                <a:cs typeface="Arial MT"/>
              </a:rPr>
              <a:t>collaborations,</a:t>
            </a:r>
            <a:r>
              <a:rPr sz="1100" spc="385">
                <a:solidFill>
                  <a:srgbClr val="FFFFFF"/>
                </a:solidFill>
                <a:latin typeface="Arial MT"/>
                <a:cs typeface="Arial MT"/>
              </a:rPr>
              <a:t> </a:t>
            </a:r>
            <a:r>
              <a:rPr sz="1100">
                <a:solidFill>
                  <a:srgbClr val="FFFFFF"/>
                </a:solidFill>
                <a:latin typeface="Arial MT"/>
                <a:cs typeface="Arial MT"/>
              </a:rPr>
              <a:t>the</a:t>
            </a:r>
            <a:r>
              <a:rPr sz="1100" spc="395">
                <a:solidFill>
                  <a:srgbClr val="FFFFFF"/>
                </a:solidFill>
                <a:latin typeface="Arial MT"/>
                <a:cs typeface="Arial MT"/>
              </a:rPr>
              <a:t> </a:t>
            </a:r>
            <a:r>
              <a:rPr sz="1100">
                <a:solidFill>
                  <a:srgbClr val="FFFFFF"/>
                </a:solidFill>
                <a:latin typeface="Arial MT"/>
                <a:cs typeface="Arial MT"/>
              </a:rPr>
              <a:t>conference</a:t>
            </a:r>
            <a:r>
              <a:rPr sz="1100" spc="400">
                <a:solidFill>
                  <a:srgbClr val="FFFFFF"/>
                </a:solidFill>
                <a:latin typeface="Arial MT"/>
                <a:cs typeface="Arial MT"/>
              </a:rPr>
              <a:t> </a:t>
            </a:r>
            <a:r>
              <a:rPr sz="1100">
                <a:solidFill>
                  <a:srgbClr val="FFFFFF"/>
                </a:solidFill>
                <a:latin typeface="Arial MT"/>
                <a:cs typeface="Arial MT"/>
              </a:rPr>
              <a:t>aims</a:t>
            </a:r>
            <a:r>
              <a:rPr sz="1100" spc="395">
                <a:solidFill>
                  <a:srgbClr val="FFFFFF"/>
                </a:solidFill>
                <a:latin typeface="Arial MT"/>
                <a:cs typeface="Arial MT"/>
              </a:rPr>
              <a:t> </a:t>
            </a:r>
            <a:r>
              <a:rPr sz="1100" spc="-25">
                <a:solidFill>
                  <a:srgbClr val="FFFFFF"/>
                </a:solidFill>
                <a:latin typeface="Arial MT"/>
                <a:cs typeface="Arial MT"/>
              </a:rPr>
              <a:t>to </a:t>
            </a:r>
            <a:r>
              <a:rPr sz="1100">
                <a:solidFill>
                  <a:srgbClr val="FFFFFF"/>
                </a:solidFill>
                <a:latin typeface="Arial MT"/>
                <a:cs typeface="Arial MT"/>
              </a:rPr>
              <a:t>drive</a:t>
            </a:r>
            <a:r>
              <a:rPr sz="1100" spc="310">
                <a:solidFill>
                  <a:srgbClr val="FFFFFF"/>
                </a:solidFill>
                <a:latin typeface="Arial MT"/>
                <a:cs typeface="Arial MT"/>
              </a:rPr>
              <a:t> </a:t>
            </a:r>
            <a:r>
              <a:rPr sz="1100">
                <a:solidFill>
                  <a:srgbClr val="FFFFFF"/>
                </a:solidFill>
                <a:latin typeface="Arial MT"/>
                <a:cs typeface="Arial MT"/>
              </a:rPr>
              <a:t>progress</a:t>
            </a:r>
            <a:r>
              <a:rPr sz="1100" spc="305">
                <a:solidFill>
                  <a:srgbClr val="FFFFFF"/>
                </a:solidFill>
                <a:latin typeface="Arial MT"/>
                <a:cs typeface="Arial MT"/>
              </a:rPr>
              <a:t> </a:t>
            </a:r>
            <a:r>
              <a:rPr sz="1100">
                <a:solidFill>
                  <a:srgbClr val="FFFFFF"/>
                </a:solidFill>
                <a:latin typeface="Arial MT"/>
                <a:cs typeface="Arial MT"/>
              </a:rPr>
              <a:t>and</a:t>
            </a:r>
            <a:r>
              <a:rPr sz="1100" spc="300">
                <a:solidFill>
                  <a:srgbClr val="FFFFFF"/>
                </a:solidFill>
                <a:latin typeface="Arial MT"/>
                <a:cs typeface="Arial MT"/>
              </a:rPr>
              <a:t> </a:t>
            </a:r>
            <a:r>
              <a:rPr sz="1100">
                <a:solidFill>
                  <a:srgbClr val="FFFFFF"/>
                </a:solidFill>
                <a:latin typeface="Arial MT"/>
                <a:cs typeface="Arial MT"/>
              </a:rPr>
              <a:t>sustainability</a:t>
            </a:r>
            <a:r>
              <a:rPr sz="1100" spc="320">
                <a:solidFill>
                  <a:srgbClr val="FFFFFF"/>
                </a:solidFill>
                <a:latin typeface="Arial MT"/>
                <a:cs typeface="Arial MT"/>
              </a:rPr>
              <a:t> </a:t>
            </a:r>
            <a:r>
              <a:rPr sz="1100" spc="-10">
                <a:solidFill>
                  <a:srgbClr val="FFFFFF"/>
                </a:solidFill>
                <a:latin typeface="Arial MT"/>
                <a:cs typeface="Arial MT"/>
              </a:rPr>
              <a:t>within </a:t>
            </a:r>
            <a:r>
              <a:rPr sz="1100">
                <a:solidFill>
                  <a:srgbClr val="FFFFFF"/>
                </a:solidFill>
                <a:latin typeface="Arial MT"/>
                <a:cs typeface="Arial MT"/>
              </a:rPr>
              <a:t>these</a:t>
            </a:r>
            <a:r>
              <a:rPr sz="1100" spc="445">
                <a:solidFill>
                  <a:srgbClr val="FFFFFF"/>
                </a:solidFill>
                <a:latin typeface="Arial MT"/>
                <a:cs typeface="Arial MT"/>
              </a:rPr>
              <a:t>  </a:t>
            </a:r>
            <a:r>
              <a:rPr sz="1100">
                <a:solidFill>
                  <a:srgbClr val="FFFFFF"/>
                </a:solidFill>
                <a:latin typeface="Arial MT"/>
                <a:cs typeface="Arial MT"/>
              </a:rPr>
              <a:t>vital</a:t>
            </a:r>
            <a:r>
              <a:rPr sz="1100" spc="450">
                <a:solidFill>
                  <a:srgbClr val="FFFFFF"/>
                </a:solidFill>
                <a:latin typeface="Arial MT"/>
                <a:cs typeface="Arial MT"/>
              </a:rPr>
              <a:t>  </a:t>
            </a:r>
            <a:r>
              <a:rPr sz="1100">
                <a:solidFill>
                  <a:srgbClr val="FFFFFF"/>
                </a:solidFill>
                <a:latin typeface="Arial MT"/>
                <a:cs typeface="Arial MT"/>
              </a:rPr>
              <a:t>industries</a:t>
            </a:r>
            <a:r>
              <a:rPr sz="1100" spc="445">
                <a:solidFill>
                  <a:srgbClr val="FFFFFF"/>
                </a:solidFill>
                <a:latin typeface="Arial MT"/>
                <a:cs typeface="Arial MT"/>
              </a:rPr>
              <a:t>  </a:t>
            </a:r>
            <a:r>
              <a:rPr sz="1100">
                <a:solidFill>
                  <a:srgbClr val="FFFFFF"/>
                </a:solidFill>
                <a:latin typeface="Arial MT"/>
                <a:cs typeface="Arial MT"/>
              </a:rPr>
              <a:t>across</a:t>
            </a:r>
            <a:r>
              <a:rPr sz="1100" spc="445">
                <a:solidFill>
                  <a:srgbClr val="FFFFFF"/>
                </a:solidFill>
                <a:latin typeface="Arial MT"/>
                <a:cs typeface="Arial MT"/>
              </a:rPr>
              <a:t>  </a:t>
            </a:r>
            <a:r>
              <a:rPr sz="1100" spc="-25">
                <a:solidFill>
                  <a:srgbClr val="FFFFFF"/>
                </a:solidFill>
                <a:latin typeface="Arial MT"/>
                <a:cs typeface="Arial MT"/>
              </a:rPr>
              <a:t>the </a:t>
            </a:r>
            <a:r>
              <a:rPr sz="1100" spc="-10">
                <a:solidFill>
                  <a:srgbClr val="FFFFFF"/>
                </a:solidFill>
                <a:latin typeface="Arial MT"/>
                <a:cs typeface="Arial MT"/>
              </a:rPr>
              <a:t>continent.</a:t>
            </a:r>
            <a:endParaRPr sz="1100">
              <a:latin typeface="Arial MT"/>
              <a:cs typeface="Arial MT"/>
            </a:endParaRPr>
          </a:p>
        </p:txBody>
      </p:sp>
      <p:grpSp>
        <p:nvGrpSpPr>
          <p:cNvPr id="16" name="object 16"/>
          <p:cNvGrpSpPr/>
          <p:nvPr/>
        </p:nvGrpSpPr>
        <p:grpSpPr>
          <a:xfrm>
            <a:off x="3918203" y="1897379"/>
            <a:ext cx="7789545" cy="2307590"/>
            <a:chOff x="3918203" y="1897379"/>
            <a:chExt cx="7789545" cy="2307590"/>
          </a:xfrm>
        </p:grpSpPr>
        <p:pic>
          <p:nvPicPr>
            <p:cNvPr id="17" name="object 17" descr="A graph with text on it  AI-generated content may be incorrect."/>
            <p:cNvPicPr/>
            <p:nvPr/>
          </p:nvPicPr>
          <p:blipFill>
            <a:blip r:embed="rId3" cstate="print"/>
            <a:stretch>
              <a:fillRect/>
            </a:stretch>
          </p:blipFill>
          <p:spPr>
            <a:xfrm>
              <a:off x="3918203" y="1897379"/>
              <a:ext cx="3648455" cy="2307336"/>
            </a:xfrm>
            <a:prstGeom prst="rect">
              <a:avLst/>
            </a:prstGeom>
          </p:spPr>
        </p:pic>
        <p:pic>
          <p:nvPicPr>
            <p:cNvPr id="18" name="object 18"/>
            <p:cNvPicPr/>
            <p:nvPr/>
          </p:nvPicPr>
          <p:blipFill>
            <a:blip r:embed="rId5" cstate="print"/>
            <a:stretch>
              <a:fillRect/>
            </a:stretch>
          </p:blipFill>
          <p:spPr>
            <a:xfrm>
              <a:off x="7909559" y="1897379"/>
              <a:ext cx="3797807" cy="2307336"/>
            </a:xfrm>
            <a:prstGeom prst="rect">
              <a:avLst/>
            </a:prstGeom>
          </p:spPr>
        </p:pic>
        <p:pic>
          <p:nvPicPr>
            <p:cNvPr id="19" name="object 19"/>
            <p:cNvPicPr/>
            <p:nvPr/>
          </p:nvPicPr>
          <p:blipFill>
            <a:blip r:embed="rId6" cstate="print"/>
            <a:stretch>
              <a:fillRect/>
            </a:stretch>
          </p:blipFill>
          <p:spPr>
            <a:xfrm>
              <a:off x="9026651" y="2546603"/>
              <a:ext cx="1415796" cy="1415796"/>
            </a:xfrm>
            <a:prstGeom prst="rect">
              <a:avLst/>
            </a:prstGeom>
          </p:spPr>
        </p:pic>
      </p:grpSp>
      <p:sp>
        <p:nvSpPr>
          <p:cNvPr id="20" name="object 20"/>
          <p:cNvSpPr txBox="1"/>
          <p:nvPr/>
        </p:nvSpPr>
        <p:spPr>
          <a:xfrm>
            <a:off x="4985765" y="1485138"/>
            <a:ext cx="1595120" cy="208279"/>
          </a:xfrm>
          <a:prstGeom prst="rect">
            <a:avLst/>
          </a:prstGeom>
        </p:spPr>
        <p:txBody>
          <a:bodyPr vert="horz" wrap="square" lIns="0" tIns="12700" rIns="0" bIns="0" rtlCol="0">
            <a:spAutoFit/>
          </a:bodyPr>
          <a:lstStyle/>
          <a:p>
            <a:pPr marL="12700">
              <a:lnSpc>
                <a:spcPct val="100000"/>
              </a:lnSpc>
              <a:spcBef>
                <a:spcPts val="100"/>
              </a:spcBef>
            </a:pPr>
            <a:r>
              <a:rPr sz="1200" b="1">
                <a:solidFill>
                  <a:srgbClr val="FFFFFF"/>
                </a:solidFill>
                <a:latin typeface="Arial"/>
                <a:cs typeface="Arial"/>
              </a:rPr>
              <a:t>Top</a:t>
            </a:r>
            <a:r>
              <a:rPr sz="1200" b="1" spc="120">
                <a:solidFill>
                  <a:srgbClr val="FFFFFF"/>
                </a:solidFill>
                <a:latin typeface="Arial"/>
                <a:cs typeface="Arial"/>
              </a:rPr>
              <a:t> </a:t>
            </a:r>
            <a:r>
              <a:rPr sz="1200" b="1">
                <a:solidFill>
                  <a:srgbClr val="FFFFFF"/>
                </a:solidFill>
                <a:latin typeface="Arial"/>
                <a:cs typeface="Arial"/>
              </a:rPr>
              <a:t>Industry</a:t>
            </a:r>
            <a:r>
              <a:rPr sz="1200" b="1" spc="220">
                <a:solidFill>
                  <a:srgbClr val="FFFFFF"/>
                </a:solidFill>
                <a:latin typeface="Arial"/>
                <a:cs typeface="Arial"/>
              </a:rPr>
              <a:t> </a:t>
            </a:r>
            <a:r>
              <a:rPr sz="1200" b="1" spc="-10">
                <a:solidFill>
                  <a:srgbClr val="FFFFFF"/>
                </a:solidFill>
                <a:latin typeface="Arial"/>
                <a:cs typeface="Arial"/>
              </a:rPr>
              <a:t>Sectors</a:t>
            </a:r>
            <a:endParaRPr sz="1200">
              <a:latin typeface="Arial"/>
              <a:cs typeface="Arial"/>
            </a:endParaRPr>
          </a:p>
        </p:txBody>
      </p:sp>
      <p:sp>
        <p:nvSpPr>
          <p:cNvPr id="21" name="object 21"/>
          <p:cNvSpPr txBox="1"/>
          <p:nvPr/>
        </p:nvSpPr>
        <p:spPr>
          <a:xfrm>
            <a:off x="9097518" y="1414398"/>
            <a:ext cx="1220470" cy="208279"/>
          </a:xfrm>
          <a:prstGeom prst="rect">
            <a:avLst/>
          </a:prstGeom>
        </p:spPr>
        <p:txBody>
          <a:bodyPr vert="horz" wrap="square" lIns="0" tIns="12700" rIns="0" bIns="0" rtlCol="0">
            <a:spAutoFit/>
          </a:bodyPr>
          <a:lstStyle/>
          <a:p>
            <a:pPr marL="12700">
              <a:lnSpc>
                <a:spcPct val="100000"/>
              </a:lnSpc>
              <a:spcBef>
                <a:spcPts val="100"/>
              </a:spcBef>
            </a:pPr>
            <a:r>
              <a:rPr sz="1200" b="1">
                <a:solidFill>
                  <a:srgbClr val="FFFFFF"/>
                </a:solidFill>
                <a:latin typeface="Arial"/>
                <a:cs typeface="Arial"/>
              </a:rPr>
              <a:t>Online</a:t>
            </a:r>
            <a:r>
              <a:rPr sz="1200" b="1" spc="-70">
                <a:solidFill>
                  <a:srgbClr val="FFFFFF"/>
                </a:solidFill>
                <a:latin typeface="Arial"/>
                <a:cs typeface="Arial"/>
              </a:rPr>
              <a:t> </a:t>
            </a:r>
            <a:r>
              <a:rPr sz="1200" b="1" spc="-10">
                <a:solidFill>
                  <a:srgbClr val="FFFFFF"/>
                </a:solidFill>
                <a:latin typeface="Arial"/>
                <a:cs typeface="Arial"/>
              </a:rPr>
              <a:t>Audience</a:t>
            </a:r>
            <a:endParaRPr sz="1200">
              <a:latin typeface="Arial"/>
              <a:cs typeface="Arial"/>
            </a:endParaRPr>
          </a:p>
        </p:txBody>
      </p:sp>
      <p:sp>
        <p:nvSpPr>
          <p:cNvPr id="22" name="object 22"/>
          <p:cNvSpPr txBox="1"/>
          <p:nvPr/>
        </p:nvSpPr>
        <p:spPr>
          <a:xfrm>
            <a:off x="825195" y="4908930"/>
            <a:ext cx="7995284" cy="208279"/>
          </a:xfrm>
          <a:prstGeom prst="rect">
            <a:avLst/>
          </a:prstGeom>
        </p:spPr>
        <p:txBody>
          <a:bodyPr vert="horz" wrap="square" lIns="0" tIns="12700" rIns="0" bIns="0" rtlCol="0">
            <a:spAutoFit/>
          </a:bodyPr>
          <a:lstStyle/>
          <a:p>
            <a:pPr marL="12700">
              <a:lnSpc>
                <a:spcPct val="100000"/>
              </a:lnSpc>
              <a:spcBef>
                <a:spcPts val="100"/>
              </a:spcBef>
              <a:tabLst>
                <a:tab pos="1909445" algn="l"/>
                <a:tab pos="7981950" algn="l"/>
              </a:tabLst>
            </a:pPr>
            <a:r>
              <a:rPr sz="1200" b="1">
                <a:solidFill>
                  <a:srgbClr val="FFFFFF"/>
                </a:solidFill>
                <a:latin typeface="Arial"/>
                <a:cs typeface="Arial"/>
              </a:rPr>
              <a:t>What</a:t>
            </a:r>
            <a:r>
              <a:rPr sz="1200" b="1" spc="-15">
                <a:solidFill>
                  <a:srgbClr val="FFFFFF"/>
                </a:solidFill>
                <a:latin typeface="Arial"/>
                <a:cs typeface="Arial"/>
              </a:rPr>
              <a:t> </a:t>
            </a:r>
            <a:r>
              <a:rPr sz="1200" b="1">
                <a:solidFill>
                  <a:srgbClr val="FFFFFF"/>
                </a:solidFill>
                <a:latin typeface="Arial"/>
                <a:cs typeface="Arial"/>
              </a:rPr>
              <a:t>our</a:t>
            </a:r>
            <a:r>
              <a:rPr sz="1200" b="1" spc="-15">
                <a:solidFill>
                  <a:srgbClr val="FFFFFF"/>
                </a:solidFill>
                <a:latin typeface="Arial"/>
                <a:cs typeface="Arial"/>
              </a:rPr>
              <a:t> </a:t>
            </a:r>
            <a:r>
              <a:rPr sz="1200" b="1">
                <a:solidFill>
                  <a:srgbClr val="FFFFFF"/>
                </a:solidFill>
                <a:latin typeface="Arial"/>
                <a:cs typeface="Arial"/>
              </a:rPr>
              <a:t>visitors </a:t>
            </a:r>
            <a:r>
              <a:rPr sz="1200" b="1" spc="-10">
                <a:solidFill>
                  <a:srgbClr val="FFFFFF"/>
                </a:solidFill>
                <a:latin typeface="Arial"/>
                <a:cs typeface="Arial"/>
              </a:rPr>
              <a:t>think;</a:t>
            </a:r>
            <a:r>
              <a:rPr sz="1200" b="1">
                <a:solidFill>
                  <a:srgbClr val="FFFFFF"/>
                </a:solidFill>
                <a:latin typeface="Arial"/>
                <a:cs typeface="Arial"/>
              </a:rPr>
              <a:t>	</a:t>
            </a:r>
            <a:r>
              <a:rPr sz="1200" b="1" u="heavy">
                <a:solidFill>
                  <a:srgbClr val="FFFFFF"/>
                </a:solidFill>
                <a:uFill>
                  <a:solidFill>
                    <a:srgbClr val="E8E8E8"/>
                  </a:solidFill>
                </a:uFill>
                <a:latin typeface="Arial"/>
                <a:cs typeface="Arial"/>
              </a:rPr>
              <a:t>	</a:t>
            </a:r>
            <a:endParaRPr sz="1200">
              <a:latin typeface="Arial"/>
              <a:cs typeface="Arial"/>
            </a:endParaRPr>
          </a:p>
        </p:txBody>
      </p:sp>
      <p:sp>
        <p:nvSpPr>
          <p:cNvPr id="23" name="object 23"/>
          <p:cNvSpPr txBox="1"/>
          <p:nvPr/>
        </p:nvSpPr>
        <p:spPr>
          <a:xfrm>
            <a:off x="2905760" y="5559958"/>
            <a:ext cx="807085" cy="406400"/>
          </a:xfrm>
          <a:prstGeom prst="rect">
            <a:avLst/>
          </a:prstGeom>
        </p:spPr>
        <p:txBody>
          <a:bodyPr vert="horz" wrap="square" lIns="0" tIns="12700" rIns="0" bIns="0" rtlCol="0">
            <a:spAutoFit/>
          </a:bodyPr>
          <a:lstStyle/>
          <a:p>
            <a:pPr marL="12700" marR="5080">
              <a:lnSpc>
                <a:spcPct val="113599"/>
              </a:lnSpc>
              <a:spcBef>
                <a:spcPts val="100"/>
              </a:spcBef>
            </a:pPr>
            <a:r>
              <a:rPr sz="1100" b="1" spc="-10">
                <a:solidFill>
                  <a:srgbClr val="FFFFFF"/>
                </a:solidFill>
                <a:latin typeface="Arial"/>
                <a:cs typeface="Arial"/>
              </a:rPr>
              <a:t>Visitor Satisfaction</a:t>
            </a:r>
            <a:endParaRPr sz="1100">
              <a:latin typeface="Arial"/>
              <a:cs typeface="Arial"/>
            </a:endParaRPr>
          </a:p>
        </p:txBody>
      </p:sp>
      <p:sp>
        <p:nvSpPr>
          <p:cNvPr id="24" name="object 24"/>
          <p:cNvSpPr txBox="1"/>
          <p:nvPr/>
        </p:nvSpPr>
        <p:spPr>
          <a:xfrm>
            <a:off x="1847214" y="5493511"/>
            <a:ext cx="3589020" cy="560070"/>
          </a:xfrm>
          <a:prstGeom prst="rect">
            <a:avLst/>
          </a:prstGeom>
        </p:spPr>
        <p:txBody>
          <a:bodyPr vert="horz" wrap="square" lIns="0" tIns="13335" rIns="0" bIns="0" rtlCol="0">
            <a:spAutoFit/>
          </a:bodyPr>
          <a:lstStyle/>
          <a:p>
            <a:pPr marL="12700">
              <a:lnSpc>
                <a:spcPct val="100000"/>
              </a:lnSpc>
              <a:spcBef>
                <a:spcPts val="105"/>
              </a:spcBef>
              <a:tabLst>
                <a:tab pos="2691765" algn="l"/>
              </a:tabLst>
            </a:pPr>
            <a:r>
              <a:rPr sz="3500" b="1" spc="-25">
                <a:solidFill>
                  <a:srgbClr val="00D1B4"/>
                </a:solidFill>
                <a:latin typeface="Arial"/>
                <a:cs typeface="Arial"/>
              </a:rPr>
              <a:t>90%</a:t>
            </a:r>
            <a:r>
              <a:rPr sz="3500" b="1">
                <a:solidFill>
                  <a:srgbClr val="00D1B4"/>
                </a:solidFill>
                <a:latin typeface="Arial"/>
                <a:cs typeface="Arial"/>
              </a:rPr>
              <a:t>	</a:t>
            </a:r>
            <a:r>
              <a:rPr sz="5250" b="1" spc="-37" baseline="1587">
                <a:solidFill>
                  <a:srgbClr val="00D1B4"/>
                </a:solidFill>
                <a:latin typeface="Arial"/>
                <a:cs typeface="Arial"/>
              </a:rPr>
              <a:t>91%</a:t>
            </a:r>
            <a:endParaRPr sz="5250" baseline="1587">
              <a:latin typeface="Arial"/>
              <a:cs typeface="Arial"/>
            </a:endParaRPr>
          </a:p>
        </p:txBody>
      </p:sp>
      <p:sp>
        <p:nvSpPr>
          <p:cNvPr id="25" name="object 25"/>
          <p:cNvSpPr txBox="1"/>
          <p:nvPr/>
        </p:nvSpPr>
        <p:spPr>
          <a:xfrm>
            <a:off x="5576442" y="5481929"/>
            <a:ext cx="5242560" cy="595630"/>
          </a:xfrm>
          <a:prstGeom prst="rect">
            <a:avLst/>
          </a:prstGeom>
        </p:spPr>
        <p:txBody>
          <a:bodyPr vert="horz" wrap="square" lIns="0" tIns="13335" rIns="0" bIns="0" rtlCol="0">
            <a:spAutoFit/>
          </a:bodyPr>
          <a:lstStyle/>
          <a:p>
            <a:pPr marL="12700" marR="5080" algn="just">
              <a:lnSpc>
                <a:spcPct val="113199"/>
              </a:lnSpc>
              <a:spcBef>
                <a:spcPts val="105"/>
              </a:spcBef>
            </a:pPr>
            <a:r>
              <a:rPr sz="1100" spc="10">
                <a:solidFill>
                  <a:srgbClr val="FFFFFF"/>
                </a:solidFill>
                <a:latin typeface="Arial MT"/>
                <a:cs typeface="Arial MT"/>
              </a:rPr>
              <a:t>Of</a:t>
            </a:r>
            <a:r>
              <a:rPr sz="1100" spc="160">
                <a:solidFill>
                  <a:srgbClr val="FFFFFF"/>
                </a:solidFill>
                <a:latin typeface="Arial MT"/>
                <a:cs typeface="Arial MT"/>
              </a:rPr>
              <a:t> </a:t>
            </a:r>
            <a:r>
              <a:rPr sz="1100" spc="10">
                <a:solidFill>
                  <a:srgbClr val="FFFFFF"/>
                </a:solidFill>
                <a:latin typeface="Arial MT"/>
                <a:cs typeface="Arial MT"/>
              </a:rPr>
              <a:t>exhibitors</a:t>
            </a:r>
            <a:r>
              <a:rPr sz="1100" spc="170">
                <a:solidFill>
                  <a:srgbClr val="FFFFFF"/>
                </a:solidFill>
                <a:latin typeface="Arial MT"/>
                <a:cs typeface="Arial MT"/>
              </a:rPr>
              <a:t> </a:t>
            </a:r>
            <a:r>
              <a:rPr sz="1100" spc="10">
                <a:solidFill>
                  <a:srgbClr val="FFFFFF"/>
                </a:solidFill>
                <a:latin typeface="Arial MT"/>
                <a:cs typeface="Arial MT"/>
              </a:rPr>
              <a:t>consider</a:t>
            </a:r>
            <a:r>
              <a:rPr sz="1100" spc="180">
                <a:solidFill>
                  <a:srgbClr val="FFFFFF"/>
                </a:solidFill>
                <a:latin typeface="Arial MT"/>
                <a:cs typeface="Arial MT"/>
              </a:rPr>
              <a:t> </a:t>
            </a:r>
            <a:r>
              <a:rPr sz="1100" spc="10">
                <a:solidFill>
                  <a:srgbClr val="FFFFFF"/>
                </a:solidFill>
                <a:latin typeface="Arial MT"/>
                <a:cs typeface="Arial MT"/>
              </a:rPr>
              <a:t>exhibiting</a:t>
            </a:r>
            <a:r>
              <a:rPr sz="1100" spc="185">
                <a:solidFill>
                  <a:srgbClr val="FFFFFF"/>
                </a:solidFill>
                <a:latin typeface="Arial MT"/>
                <a:cs typeface="Arial MT"/>
              </a:rPr>
              <a:t> </a:t>
            </a:r>
            <a:r>
              <a:rPr sz="1100" spc="10">
                <a:solidFill>
                  <a:srgbClr val="FFFFFF"/>
                </a:solidFill>
                <a:latin typeface="Arial MT"/>
                <a:cs typeface="Arial MT"/>
              </a:rPr>
              <a:t>vital</a:t>
            </a:r>
            <a:r>
              <a:rPr sz="1100" spc="215">
                <a:solidFill>
                  <a:srgbClr val="FFFFFF"/>
                </a:solidFill>
                <a:latin typeface="Arial MT"/>
                <a:cs typeface="Arial MT"/>
              </a:rPr>
              <a:t> </a:t>
            </a:r>
            <a:r>
              <a:rPr sz="1100" spc="10">
                <a:solidFill>
                  <a:srgbClr val="FFFFFF"/>
                </a:solidFill>
                <a:latin typeface="Arial MT"/>
                <a:cs typeface="Arial MT"/>
              </a:rPr>
              <a:t>for</a:t>
            </a:r>
            <a:r>
              <a:rPr sz="1100" spc="150">
                <a:solidFill>
                  <a:srgbClr val="FFFFFF"/>
                </a:solidFill>
                <a:latin typeface="Arial MT"/>
                <a:cs typeface="Arial MT"/>
              </a:rPr>
              <a:t> </a:t>
            </a:r>
            <a:r>
              <a:rPr sz="1100" spc="10">
                <a:solidFill>
                  <a:srgbClr val="FFFFFF"/>
                </a:solidFill>
                <a:latin typeface="Arial MT"/>
                <a:cs typeface="Arial MT"/>
              </a:rPr>
              <a:t>their</a:t>
            </a:r>
            <a:r>
              <a:rPr sz="1100" spc="165">
                <a:solidFill>
                  <a:srgbClr val="FFFFFF"/>
                </a:solidFill>
                <a:latin typeface="Arial MT"/>
                <a:cs typeface="Arial MT"/>
              </a:rPr>
              <a:t> </a:t>
            </a:r>
            <a:r>
              <a:rPr sz="1100" spc="10">
                <a:solidFill>
                  <a:srgbClr val="FFFFFF"/>
                </a:solidFill>
                <a:latin typeface="Arial MT"/>
                <a:cs typeface="Arial MT"/>
              </a:rPr>
              <a:t>business</a:t>
            </a:r>
            <a:r>
              <a:rPr sz="1100" spc="275">
                <a:solidFill>
                  <a:srgbClr val="FFFFFF"/>
                </a:solidFill>
                <a:latin typeface="Arial MT"/>
                <a:cs typeface="Arial MT"/>
              </a:rPr>
              <a:t> </a:t>
            </a:r>
            <a:r>
              <a:rPr sz="1100" spc="10">
                <a:solidFill>
                  <a:srgbClr val="FFFFFF"/>
                </a:solidFill>
                <a:latin typeface="Arial MT"/>
                <a:cs typeface="Arial MT"/>
              </a:rPr>
              <a:t>to</a:t>
            </a:r>
            <a:r>
              <a:rPr sz="1100" spc="110">
                <a:solidFill>
                  <a:srgbClr val="FFFFFF"/>
                </a:solidFill>
                <a:latin typeface="Arial MT"/>
                <a:cs typeface="Arial MT"/>
              </a:rPr>
              <a:t> </a:t>
            </a:r>
            <a:r>
              <a:rPr sz="1100" spc="10">
                <a:solidFill>
                  <a:srgbClr val="FFFFFF"/>
                </a:solidFill>
                <a:latin typeface="Arial MT"/>
                <a:cs typeface="Arial MT"/>
              </a:rPr>
              <a:t>connect</a:t>
            </a:r>
            <a:r>
              <a:rPr sz="1100" spc="140">
                <a:solidFill>
                  <a:srgbClr val="FFFFFF"/>
                </a:solidFill>
                <a:latin typeface="Arial MT"/>
                <a:cs typeface="Arial MT"/>
              </a:rPr>
              <a:t> </a:t>
            </a:r>
            <a:r>
              <a:rPr sz="1100" spc="10">
                <a:solidFill>
                  <a:srgbClr val="FFFFFF"/>
                </a:solidFill>
                <a:latin typeface="Arial MT"/>
                <a:cs typeface="Arial MT"/>
              </a:rPr>
              <a:t>with</a:t>
            </a:r>
            <a:r>
              <a:rPr sz="1100" spc="145">
                <a:solidFill>
                  <a:srgbClr val="FFFFFF"/>
                </a:solidFill>
                <a:latin typeface="Arial MT"/>
                <a:cs typeface="Arial MT"/>
              </a:rPr>
              <a:t> </a:t>
            </a:r>
            <a:r>
              <a:rPr sz="1100" spc="-10">
                <a:solidFill>
                  <a:srgbClr val="FFFFFF"/>
                </a:solidFill>
                <a:latin typeface="Arial MT"/>
                <a:cs typeface="Arial MT"/>
              </a:rPr>
              <a:t>industry </a:t>
            </a:r>
            <a:r>
              <a:rPr sz="1100">
                <a:solidFill>
                  <a:srgbClr val="FFFFFF"/>
                </a:solidFill>
                <a:latin typeface="Arial MT"/>
                <a:cs typeface="Arial MT"/>
              </a:rPr>
              <a:t>leaders </a:t>
            </a:r>
            <a:r>
              <a:rPr sz="1100" spc="-35">
                <a:solidFill>
                  <a:srgbClr val="FFFFFF"/>
                </a:solidFill>
                <a:latin typeface="Arial MT"/>
                <a:cs typeface="Arial MT"/>
              </a:rPr>
              <a:t>and</a:t>
            </a:r>
            <a:r>
              <a:rPr sz="1100" spc="-40">
                <a:solidFill>
                  <a:srgbClr val="FFFFFF"/>
                </a:solidFill>
                <a:latin typeface="Arial MT"/>
                <a:cs typeface="Arial MT"/>
              </a:rPr>
              <a:t> </a:t>
            </a:r>
            <a:r>
              <a:rPr sz="1100">
                <a:solidFill>
                  <a:srgbClr val="FFFFFF"/>
                </a:solidFill>
                <a:latin typeface="Arial MT"/>
                <a:cs typeface="Arial MT"/>
              </a:rPr>
              <a:t>discover</a:t>
            </a:r>
            <a:r>
              <a:rPr sz="1100" spc="290">
                <a:solidFill>
                  <a:srgbClr val="FFFFFF"/>
                </a:solidFill>
                <a:latin typeface="Arial MT"/>
                <a:cs typeface="Arial MT"/>
              </a:rPr>
              <a:t>  </a:t>
            </a:r>
            <a:r>
              <a:rPr sz="1100">
                <a:solidFill>
                  <a:srgbClr val="FFFFFF"/>
                </a:solidFill>
                <a:latin typeface="Arial MT"/>
                <a:cs typeface="Arial MT"/>
              </a:rPr>
              <a:t>innovative</a:t>
            </a:r>
            <a:r>
              <a:rPr sz="1100" spc="320">
                <a:solidFill>
                  <a:srgbClr val="FFFFFF"/>
                </a:solidFill>
                <a:latin typeface="Arial MT"/>
                <a:cs typeface="Arial MT"/>
              </a:rPr>
              <a:t> </a:t>
            </a:r>
            <a:r>
              <a:rPr sz="1100">
                <a:solidFill>
                  <a:srgbClr val="FFFFFF"/>
                </a:solidFill>
                <a:latin typeface="Arial MT"/>
                <a:cs typeface="Arial MT"/>
              </a:rPr>
              <a:t>clean</a:t>
            </a:r>
            <a:r>
              <a:rPr sz="1100" spc="290">
                <a:solidFill>
                  <a:srgbClr val="FFFFFF"/>
                </a:solidFill>
                <a:latin typeface="Arial MT"/>
                <a:cs typeface="Arial MT"/>
              </a:rPr>
              <a:t>  </a:t>
            </a:r>
            <a:r>
              <a:rPr sz="1100" spc="-10">
                <a:solidFill>
                  <a:srgbClr val="FFFFFF"/>
                </a:solidFill>
                <a:latin typeface="Arial MT"/>
                <a:cs typeface="Arial MT"/>
              </a:rPr>
              <a:t>energy</a:t>
            </a:r>
            <a:r>
              <a:rPr sz="1100" spc="-50">
                <a:solidFill>
                  <a:srgbClr val="FFFFFF"/>
                </a:solidFill>
                <a:latin typeface="Arial MT"/>
                <a:cs typeface="Arial MT"/>
              </a:rPr>
              <a:t> </a:t>
            </a:r>
            <a:r>
              <a:rPr sz="1100">
                <a:solidFill>
                  <a:srgbClr val="FFFFFF"/>
                </a:solidFill>
                <a:latin typeface="Arial MT"/>
                <a:cs typeface="Arial MT"/>
              </a:rPr>
              <a:t>solutions</a:t>
            </a:r>
            <a:r>
              <a:rPr sz="1100" spc="130">
                <a:solidFill>
                  <a:srgbClr val="FFFFFF"/>
                </a:solidFill>
                <a:latin typeface="Arial MT"/>
                <a:cs typeface="Arial MT"/>
              </a:rPr>
              <a:t> </a:t>
            </a:r>
            <a:r>
              <a:rPr sz="1100">
                <a:solidFill>
                  <a:srgbClr val="FFFFFF"/>
                </a:solidFill>
                <a:latin typeface="Arial MT"/>
                <a:cs typeface="Arial MT"/>
              </a:rPr>
              <a:t>were</a:t>
            </a:r>
            <a:r>
              <a:rPr sz="1100" spc="114">
                <a:solidFill>
                  <a:srgbClr val="FFFFFF"/>
                </a:solidFill>
                <a:latin typeface="Arial MT"/>
                <a:cs typeface="Arial MT"/>
              </a:rPr>
              <a:t> </a:t>
            </a:r>
            <a:r>
              <a:rPr sz="1100">
                <a:solidFill>
                  <a:srgbClr val="FFFFFF"/>
                </a:solidFill>
                <a:latin typeface="Arial MT"/>
                <a:cs typeface="Arial MT"/>
              </a:rPr>
              <a:t>the</a:t>
            </a:r>
            <a:r>
              <a:rPr sz="1100" spc="110">
                <a:solidFill>
                  <a:srgbClr val="FFFFFF"/>
                </a:solidFill>
                <a:latin typeface="Arial MT"/>
                <a:cs typeface="Arial MT"/>
              </a:rPr>
              <a:t> </a:t>
            </a:r>
            <a:r>
              <a:rPr sz="1100">
                <a:solidFill>
                  <a:srgbClr val="FFFFFF"/>
                </a:solidFill>
                <a:latin typeface="Arial MT"/>
                <a:cs typeface="Arial MT"/>
              </a:rPr>
              <a:t>main</a:t>
            </a:r>
            <a:r>
              <a:rPr sz="1100" spc="120">
                <a:solidFill>
                  <a:srgbClr val="FFFFFF"/>
                </a:solidFill>
                <a:latin typeface="Arial MT"/>
                <a:cs typeface="Arial MT"/>
              </a:rPr>
              <a:t> </a:t>
            </a:r>
            <a:r>
              <a:rPr sz="1100" spc="-10">
                <a:solidFill>
                  <a:srgbClr val="FFFFFF"/>
                </a:solidFill>
                <a:latin typeface="Arial MT"/>
                <a:cs typeface="Arial MT"/>
              </a:rPr>
              <a:t>reasons </a:t>
            </a:r>
            <a:r>
              <a:rPr sz="1100" spc="-20">
                <a:solidFill>
                  <a:srgbClr val="FFFFFF"/>
                </a:solidFill>
                <a:latin typeface="Arial MT"/>
                <a:cs typeface="Arial MT"/>
              </a:rPr>
              <a:t>for</a:t>
            </a:r>
            <a:r>
              <a:rPr sz="1100" spc="-65">
                <a:solidFill>
                  <a:srgbClr val="FFFFFF"/>
                </a:solidFill>
                <a:latin typeface="Arial MT"/>
                <a:cs typeface="Arial MT"/>
              </a:rPr>
              <a:t> </a:t>
            </a:r>
            <a:r>
              <a:rPr sz="1100" spc="-10">
                <a:solidFill>
                  <a:srgbClr val="FFFFFF"/>
                </a:solidFill>
                <a:latin typeface="Arial MT"/>
                <a:cs typeface="Arial MT"/>
              </a:rPr>
              <a:t>attending</a:t>
            </a:r>
            <a:endParaRPr sz="1100">
              <a:latin typeface="Arial MT"/>
              <a:cs typeface="Arial MT"/>
            </a:endParaRPr>
          </a:p>
        </p:txBody>
      </p:sp>
      <p:sp>
        <p:nvSpPr>
          <p:cNvPr id="26" name="object 26"/>
          <p:cNvSpPr txBox="1"/>
          <p:nvPr/>
        </p:nvSpPr>
        <p:spPr>
          <a:xfrm>
            <a:off x="7910576" y="4341758"/>
            <a:ext cx="715645" cy="512445"/>
          </a:xfrm>
          <a:prstGeom prst="rect">
            <a:avLst/>
          </a:prstGeom>
        </p:spPr>
        <p:txBody>
          <a:bodyPr vert="horz" wrap="square" lIns="0" tIns="40005" rIns="0" bIns="0" rtlCol="0">
            <a:spAutoFit/>
          </a:bodyPr>
          <a:lstStyle/>
          <a:p>
            <a:pPr marL="12700">
              <a:lnSpc>
                <a:spcPct val="100000"/>
              </a:lnSpc>
              <a:spcBef>
                <a:spcPts val="315"/>
              </a:spcBef>
            </a:pPr>
            <a:r>
              <a:rPr sz="1200" b="1" spc="50">
                <a:solidFill>
                  <a:srgbClr val="00D1B4"/>
                </a:solidFill>
                <a:latin typeface="Arial"/>
                <a:cs typeface="Arial"/>
              </a:rPr>
              <a:t>20,</a:t>
            </a:r>
            <a:r>
              <a:rPr sz="1200" b="1" spc="-190">
                <a:solidFill>
                  <a:srgbClr val="00D1B4"/>
                </a:solidFill>
                <a:latin typeface="Arial"/>
                <a:cs typeface="Arial"/>
              </a:rPr>
              <a:t> </a:t>
            </a:r>
            <a:r>
              <a:rPr sz="1200" b="1" spc="45">
                <a:solidFill>
                  <a:srgbClr val="00D1B4"/>
                </a:solidFill>
                <a:latin typeface="Arial"/>
                <a:cs typeface="Arial"/>
              </a:rPr>
              <a:t>000+</a:t>
            </a:r>
            <a:endParaRPr sz="1200">
              <a:latin typeface="Arial"/>
              <a:cs typeface="Arial"/>
            </a:endParaRPr>
          </a:p>
          <a:p>
            <a:pPr marL="15240" marR="5080">
              <a:lnSpc>
                <a:spcPct val="111300"/>
              </a:lnSpc>
              <a:spcBef>
                <a:spcPts val="40"/>
              </a:spcBef>
            </a:pPr>
            <a:r>
              <a:rPr sz="800" spc="-10">
                <a:solidFill>
                  <a:srgbClr val="FFFFFF"/>
                </a:solidFill>
                <a:latin typeface="Arial MT"/>
                <a:cs typeface="Arial MT"/>
              </a:rPr>
              <a:t>EMAIL </a:t>
            </a:r>
            <a:r>
              <a:rPr sz="800" spc="-40">
                <a:solidFill>
                  <a:srgbClr val="FFFFFF"/>
                </a:solidFill>
                <a:latin typeface="Arial MT"/>
                <a:cs typeface="Arial MT"/>
              </a:rPr>
              <a:t>SUBSCRIBERS</a:t>
            </a:r>
            <a:endParaRPr sz="800">
              <a:latin typeface="Arial MT"/>
              <a:cs typeface="Arial MT"/>
            </a:endParaRPr>
          </a:p>
        </p:txBody>
      </p:sp>
      <p:sp>
        <p:nvSpPr>
          <p:cNvPr id="27" name="object 27"/>
          <p:cNvSpPr txBox="1"/>
          <p:nvPr/>
        </p:nvSpPr>
        <p:spPr>
          <a:xfrm>
            <a:off x="9340977" y="4383541"/>
            <a:ext cx="758190" cy="512445"/>
          </a:xfrm>
          <a:prstGeom prst="rect">
            <a:avLst/>
          </a:prstGeom>
        </p:spPr>
        <p:txBody>
          <a:bodyPr vert="horz" wrap="square" lIns="0" tIns="40005" rIns="0" bIns="0" rtlCol="0">
            <a:spAutoFit/>
          </a:bodyPr>
          <a:lstStyle/>
          <a:p>
            <a:pPr marL="12700">
              <a:lnSpc>
                <a:spcPct val="100000"/>
              </a:lnSpc>
              <a:spcBef>
                <a:spcPts val="315"/>
              </a:spcBef>
            </a:pPr>
            <a:r>
              <a:rPr sz="1200" b="1" spc="50">
                <a:solidFill>
                  <a:srgbClr val="00D1B4"/>
                </a:solidFill>
                <a:latin typeface="Arial"/>
                <a:cs typeface="Arial"/>
              </a:rPr>
              <a:t>6,000+</a:t>
            </a:r>
            <a:endParaRPr sz="1200">
              <a:latin typeface="Arial"/>
              <a:cs typeface="Arial"/>
            </a:endParaRPr>
          </a:p>
          <a:p>
            <a:pPr marL="12700" marR="5080">
              <a:lnSpc>
                <a:spcPct val="111200"/>
              </a:lnSpc>
              <a:spcBef>
                <a:spcPts val="40"/>
              </a:spcBef>
            </a:pPr>
            <a:r>
              <a:rPr sz="800">
                <a:solidFill>
                  <a:srgbClr val="FFFFFF"/>
                </a:solidFill>
                <a:latin typeface="Arial MT"/>
                <a:cs typeface="Arial MT"/>
              </a:rPr>
              <a:t>SOCIAL</a:t>
            </a:r>
            <a:r>
              <a:rPr sz="800" spc="65">
                <a:solidFill>
                  <a:srgbClr val="FFFFFF"/>
                </a:solidFill>
                <a:latin typeface="Arial MT"/>
                <a:cs typeface="Arial MT"/>
              </a:rPr>
              <a:t> </a:t>
            </a:r>
            <a:r>
              <a:rPr sz="800" spc="-10">
                <a:solidFill>
                  <a:srgbClr val="FFFFFF"/>
                </a:solidFill>
                <a:latin typeface="Arial MT"/>
                <a:cs typeface="Arial MT"/>
              </a:rPr>
              <a:t>MEDIA AUDIENCE</a:t>
            </a:r>
            <a:endParaRPr sz="800">
              <a:latin typeface="Arial MT"/>
              <a:cs typeface="Arial MT"/>
            </a:endParaRPr>
          </a:p>
        </p:txBody>
      </p:sp>
      <p:sp>
        <p:nvSpPr>
          <p:cNvPr id="28" name="object 28"/>
          <p:cNvSpPr txBox="1"/>
          <p:nvPr/>
        </p:nvSpPr>
        <p:spPr>
          <a:xfrm>
            <a:off x="10828146" y="4306706"/>
            <a:ext cx="897255" cy="512445"/>
          </a:xfrm>
          <a:prstGeom prst="rect">
            <a:avLst/>
          </a:prstGeom>
        </p:spPr>
        <p:txBody>
          <a:bodyPr vert="horz" wrap="square" lIns="0" tIns="40005" rIns="0" bIns="0" rtlCol="0">
            <a:spAutoFit/>
          </a:bodyPr>
          <a:lstStyle/>
          <a:p>
            <a:pPr marL="12700">
              <a:lnSpc>
                <a:spcPct val="100000"/>
              </a:lnSpc>
              <a:spcBef>
                <a:spcPts val="315"/>
              </a:spcBef>
            </a:pPr>
            <a:r>
              <a:rPr sz="1200" b="1" spc="65">
                <a:solidFill>
                  <a:srgbClr val="00D1B4"/>
                </a:solidFill>
                <a:latin typeface="Arial"/>
                <a:cs typeface="Arial"/>
              </a:rPr>
              <a:t>100</a:t>
            </a:r>
            <a:r>
              <a:rPr sz="1200" b="1" spc="-180">
                <a:solidFill>
                  <a:srgbClr val="00D1B4"/>
                </a:solidFill>
                <a:latin typeface="Arial"/>
                <a:cs typeface="Arial"/>
              </a:rPr>
              <a:t> </a:t>
            </a:r>
            <a:r>
              <a:rPr sz="1200" b="1" spc="70">
                <a:solidFill>
                  <a:srgbClr val="00D1B4"/>
                </a:solidFill>
                <a:latin typeface="Arial"/>
                <a:cs typeface="Arial"/>
              </a:rPr>
              <a:t>,000</a:t>
            </a:r>
            <a:r>
              <a:rPr sz="1200" b="1" spc="-180">
                <a:solidFill>
                  <a:srgbClr val="00D1B4"/>
                </a:solidFill>
                <a:latin typeface="Arial"/>
                <a:cs typeface="Arial"/>
              </a:rPr>
              <a:t> </a:t>
            </a:r>
            <a:r>
              <a:rPr sz="1200" b="1" spc="-50">
                <a:solidFill>
                  <a:srgbClr val="00D1B4"/>
                </a:solidFill>
                <a:latin typeface="Arial"/>
                <a:cs typeface="Arial"/>
              </a:rPr>
              <a:t>+</a:t>
            </a:r>
            <a:endParaRPr sz="1200">
              <a:latin typeface="Arial"/>
              <a:cs typeface="Arial"/>
            </a:endParaRPr>
          </a:p>
          <a:p>
            <a:pPr marL="15240" marR="5080">
              <a:lnSpc>
                <a:spcPct val="111300"/>
              </a:lnSpc>
              <a:spcBef>
                <a:spcPts val="40"/>
              </a:spcBef>
            </a:pPr>
            <a:r>
              <a:rPr sz="800" spc="-45">
                <a:solidFill>
                  <a:srgbClr val="FFFFFF"/>
                </a:solidFill>
                <a:latin typeface="Arial MT"/>
                <a:cs typeface="Arial MT"/>
              </a:rPr>
              <a:t>ANNUAL</a:t>
            </a:r>
            <a:r>
              <a:rPr sz="800" spc="-15">
                <a:solidFill>
                  <a:srgbClr val="FFFFFF"/>
                </a:solidFill>
                <a:latin typeface="Arial MT"/>
                <a:cs typeface="Arial MT"/>
              </a:rPr>
              <a:t> </a:t>
            </a:r>
            <a:r>
              <a:rPr sz="800" spc="-10">
                <a:solidFill>
                  <a:srgbClr val="FFFFFF"/>
                </a:solidFill>
                <a:latin typeface="Arial MT"/>
                <a:cs typeface="Arial MT"/>
              </a:rPr>
              <a:t>WEBSITE VIEWS</a:t>
            </a:r>
            <a:endParaRPr sz="800">
              <a:latin typeface="Arial MT"/>
              <a:cs typeface="Arial M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8569"/>
            <a:ext cx="12189619" cy="6799523"/>
            <a:chOff x="0" y="0"/>
            <a:chExt cx="24379238" cy="13599046"/>
          </a:xfrm>
        </p:grpSpPr>
        <p:sp>
          <p:nvSpPr>
            <p:cNvPr id="3" name="Freeform 3"/>
            <p:cNvSpPr/>
            <p:nvPr/>
          </p:nvSpPr>
          <p:spPr>
            <a:xfrm>
              <a:off x="0" y="0"/>
              <a:ext cx="24379301" cy="13599033"/>
            </a:xfrm>
            <a:custGeom>
              <a:avLst/>
              <a:gdLst/>
              <a:ahLst/>
              <a:cxnLst/>
              <a:rect l="l" t="t" r="r" b="b"/>
              <a:pathLst>
                <a:path w="24379301" h="13599033">
                  <a:moveTo>
                    <a:pt x="0" y="0"/>
                  </a:moveTo>
                  <a:lnTo>
                    <a:pt x="24379301" y="0"/>
                  </a:lnTo>
                  <a:lnTo>
                    <a:pt x="24379301" y="13599033"/>
                  </a:lnTo>
                  <a:lnTo>
                    <a:pt x="0" y="13599033"/>
                  </a:lnTo>
                  <a:lnTo>
                    <a:pt x="0" y="0"/>
                  </a:lnTo>
                  <a:close/>
                </a:path>
              </a:pathLst>
            </a:custGeom>
            <a:blipFill>
              <a:blip r:embed="rId2"/>
              <a:stretch>
                <a:fillRect t="-29" b="-29"/>
              </a:stretch>
            </a:blipFill>
          </p:spPr>
        </p:sp>
      </p:grpSp>
    </p:spTree>
    <p:extLst>
      <p:ext uri="{BB962C8B-B14F-4D97-AF65-F5344CB8AC3E}">
        <p14:creationId xmlns:p14="http://schemas.microsoft.com/office/powerpoint/2010/main" val="13549803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9EE312-45B9-7DAD-8576-F0241436ABCE}"/>
              </a:ext>
            </a:extLst>
          </p:cNvPr>
          <p:cNvPicPr>
            <a:picLocks noChangeAspect="1"/>
          </p:cNvPicPr>
          <p:nvPr/>
        </p:nvPicPr>
        <p:blipFill>
          <a:blip r:embed="rId2"/>
          <a:stretch>
            <a:fillRect/>
          </a:stretch>
        </p:blipFill>
        <p:spPr>
          <a:xfrm>
            <a:off x="607634" y="1306292"/>
            <a:ext cx="10772221" cy="5177652"/>
          </a:xfrm>
          <a:prstGeom prst="rect">
            <a:avLst/>
          </a:prstGeom>
        </p:spPr>
      </p:pic>
    </p:spTree>
    <p:extLst>
      <p:ext uri="{BB962C8B-B14F-4D97-AF65-F5344CB8AC3E}">
        <p14:creationId xmlns:p14="http://schemas.microsoft.com/office/powerpoint/2010/main" val="1348757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A8EE3A-61DF-B11A-9897-2E8C69A8B295}"/>
              </a:ext>
            </a:extLst>
          </p:cNvPr>
          <p:cNvPicPr>
            <a:picLocks noChangeAspect="1"/>
          </p:cNvPicPr>
          <p:nvPr/>
        </p:nvPicPr>
        <p:blipFill>
          <a:blip r:embed="rId2"/>
          <a:stretch>
            <a:fillRect/>
          </a:stretch>
        </p:blipFill>
        <p:spPr>
          <a:xfrm>
            <a:off x="616176" y="1389517"/>
            <a:ext cx="10190389" cy="4935310"/>
          </a:xfrm>
          <a:prstGeom prst="rect">
            <a:avLst/>
          </a:prstGeom>
        </p:spPr>
      </p:pic>
    </p:spTree>
    <p:extLst>
      <p:ext uri="{BB962C8B-B14F-4D97-AF65-F5344CB8AC3E}">
        <p14:creationId xmlns:p14="http://schemas.microsoft.com/office/powerpoint/2010/main" val="895637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F024A0-4ADB-6375-668A-F6948F4FE67B}"/>
              </a:ext>
            </a:extLst>
          </p:cNvPr>
          <p:cNvSpPr txBox="1"/>
          <p:nvPr/>
        </p:nvSpPr>
        <p:spPr>
          <a:xfrm>
            <a:off x="1034925" y="1570230"/>
            <a:ext cx="9992638"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err="1"/>
              <a:t>Ccc</a:t>
            </a:r>
            <a:endParaRPr lang="en-US" err="1">
              <a:solidFill>
                <a:srgbClr val="000000"/>
              </a:solidFill>
            </a:endParaRPr>
          </a:p>
          <a:p>
            <a:pPr algn="l"/>
            <a:endParaRPr lang="en-US"/>
          </a:p>
          <a:p>
            <a:pPr algn="l"/>
            <a:endParaRPr lang="en-US"/>
          </a:p>
          <a:p>
            <a:pPr algn="l"/>
            <a:endParaRPr lang="en-US"/>
          </a:p>
          <a:p>
            <a:pPr algn="l"/>
            <a:endParaRPr lang="en-US"/>
          </a:p>
          <a:p>
            <a:pPr algn="l"/>
            <a:endParaRPr lang="en-US"/>
          </a:p>
          <a:p>
            <a:pPr algn="l"/>
            <a:endParaRPr lang="en-US"/>
          </a:p>
          <a:p>
            <a:pPr algn="l"/>
            <a:endParaRPr lang="en-US"/>
          </a:p>
          <a:p>
            <a:pPr algn="l"/>
            <a:endParaRPr lang="en-US"/>
          </a:p>
          <a:p>
            <a:pPr algn="l"/>
            <a:endParaRPr lang="en-US"/>
          </a:p>
          <a:p>
            <a:pPr algn="l"/>
            <a:endParaRPr lang="en-US"/>
          </a:p>
          <a:p>
            <a:pPr algn="l"/>
            <a:endParaRPr lang="en-US"/>
          </a:p>
          <a:p>
            <a:pPr algn="l"/>
            <a:endParaRPr lang="en-US"/>
          </a:p>
          <a:p>
            <a:pPr algn="l"/>
            <a:endParaRPr lang="en-US"/>
          </a:p>
          <a:p>
            <a:pPr algn="l"/>
            <a:endParaRPr lang="en-US"/>
          </a:p>
          <a:p>
            <a:pPr algn="l"/>
            <a:endParaRPr lang="en-US"/>
          </a:p>
        </p:txBody>
      </p:sp>
      <p:pic>
        <p:nvPicPr>
          <p:cNvPr id="3" name="Picture 2">
            <a:extLst>
              <a:ext uri="{FF2B5EF4-FFF2-40B4-BE49-F238E27FC236}">
                <a16:creationId xmlns:a16="http://schemas.microsoft.com/office/drawing/2014/main" id="{D2A60045-B1AB-94B9-E73F-89D8D12C21FB}"/>
              </a:ext>
            </a:extLst>
          </p:cNvPr>
          <p:cNvPicPr>
            <a:picLocks noChangeAspect="1"/>
          </p:cNvPicPr>
          <p:nvPr/>
        </p:nvPicPr>
        <p:blipFill>
          <a:blip r:embed="rId2"/>
          <a:stretch>
            <a:fillRect/>
          </a:stretch>
        </p:blipFill>
        <p:spPr>
          <a:xfrm>
            <a:off x="232909" y="1316719"/>
            <a:ext cx="11073038" cy="5378448"/>
          </a:xfrm>
          <a:prstGeom prst="rect">
            <a:avLst/>
          </a:prstGeom>
        </p:spPr>
      </p:pic>
    </p:spTree>
    <p:extLst>
      <p:ext uri="{BB962C8B-B14F-4D97-AF65-F5344CB8AC3E}">
        <p14:creationId xmlns:p14="http://schemas.microsoft.com/office/powerpoint/2010/main" val="40869924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70B08D-1657-9D1E-3920-FEF042968DF0}"/>
              </a:ext>
            </a:extLst>
          </p:cNvPr>
          <p:cNvPicPr>
            <a:picLocks noChangeAspect="1"/>
          </p:cNvPicPr>
          <p:nvPr/>
        </p:nvPicPr>
        <p:blipFill>
          <a:blip r:embed="rId2"/>
          <a:stretch>
            <a:fillRect/>
          </a:stretch>
        </p:blipFill>
        <p:spPr>
          <a:xfrm>
            <a:off x="304573" y="1375683"/>
            <a:ext cx="11154681" cy="4970234"/>
          </a:xfrm>
          <a:prstGeom prst="rect">
            <a:avLst/>
          </a:prstGeom>
        </p:spPr>
      </p:pic>
    </p:spTree>
    <p:extLst>
      <p:ext uri="{BB962C8B-B14F-4D97-AF65-F5344CB8AC3E}">
        <p14:creationId xmlns:p14="http://schemas.microsoft.com/office/powerpoint/2010/main" val="9570166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descr="A white background with circles  AI-generated content may be incorrect."/>
          <p:cNvPicPr/>
          <p:nvPr/>
        </p:nvPicPr>
        <p:blipFill>
          <a:blip r:embed="rId2" cstate="print"/>
          <a:stretch>
            <a:fillRect/>
          </a:stretch>
        </p:blipFill>
        <p:spPr>
          <a:xfrm>
            <a:off x="0" y="0"/>
            <a:ext cx="12192000" cy="6857999"/>
          </a:xfrm>
          <a:prstGeom prst="rect">
            <a:avLst/>
          </a:prstGeom>
        </p:spPr>
      </p:pic>
      <p:sp>
        <p:nvSpPr>
          <p:cNvPr id="3" name="object 3"/>
          <p:cNvSpPr txBox="1"/>
          <p:nvPr/>
        </p:nvSpPr>
        <p:spPr>
          <a:xfrm>
            <a:off x="6448425" y="2932531"/>
            <a:ext cx="3496945" cy="1287780"/>
          </a:xfrm>
          <a:prstGeom prst="rect">
            <a:avLst/>
          </a:prstGeom>
        </p:spPr>
        <p:txBody>
          <a:bodyPr vert="horz" wrap="square" lIns="0" tIns="24765" rIns="0" bIns="0" rtlCol="0">
            <a:spAutoFit/>
          </a:bodyPr>
          <a:lstStyle/>
          <a:p>
            <a:pPr marL="635" algn="ctr">
              <a:lnSpc>
                <a:spcPct val="100000"/>
              </a:lnSpc>
              <a:spcBef>
                <a:spcPts val="195"/>
              </a:spcBef>
            </a:pPr>
            <a:r>
              <a:rPr sz="1100" b="1" spc="-10">
                <a:solidFill>
                  <a:srgbClr val="252525"/>
                </a:solidFill>
                <a:latin typeface="Arial"/>
                <a:cs typeface="Arial"/>
              </a:rPr>
              <a:t>CONTACTS:</a:t>
            </a:r>
            <a:endParaRPr sz="1100">
              <a:latin typeface="Arial"/>
              <a:cs typeface="Arial"/>
            </a:endParaRPr>
          </a:p>
          <a:p>
            <a:pPr marL="12700" marR="5080" indent="351790">
              <a:lnSpc>
                <a:spcPts val="1430"/>
              </a:lnSpc>
              <a:spcBef>
                <a:spcPts val="50"/>
              </a:spcBef>
            </a:pPr>
            <a:r>
              <a:rPr sz="1100" b="1">
                <a:solidFill>
                  <a:srgbClr val="252525"/>
                </a:solidFill>
                <a:latin typeface="Arial"/>
                <a:cs typeface="Arial"/>
              </a:rPr>
              <a:t>Clean</a:t>
            </a:r>
            <a:r>
              <a:rPr sz="1100" b="1" spc="-50">
                <a:solidFill>
                  <a:srgbClr val="252525"/>
                </a:solidFill>
                <a:latin typeface="Arial"/>
                <a:cs typeface="Arial"/>
              </a:rPr>
              <a:t> </a:t>
            </a:r>
            <a:r>
              <a:rPr sz="1100" b="1">
                <a:solidFill>
                  <a:srgbClr val="252525"/>
                </a:solidFill>
                <a:latin typeface="Arial"/>
                <a:cs typeface="Arial"/>
              </a:rPr>
              <a:t>Energy</a:t>
            </a:r>
            <a:r>
              <a:rPr sz="1100" b="1" spc="-45">
                <a:solidFill>
                  <a:srgbClr val="252525"/>
                </a:solidFill>
                <a:latin typeface="Arial"/>
                <a:cs typeface="Arial"/>
              </a:rPr>
              <a:t> </a:t>
            </a:r>
            <a:r>
              <a:rPr sz="1100" b="1">
                <a:solidFill>
                  <a:srgbClr val="252525"/>
                </a:solidFill>
                <a:latin typeface="Arial"/>
                <a:cs typeface="Arial"/>
              </a:rPr>
              <a:t>Conference</a:t>
            </a:r>
            <a:r>
              <a:rPr sz="1100" b="1" spc="-40">
                <a:solidFill>
                  <a:srgbClr val="252525"/>
                </a:solidFill>
                <a:latin typeface="Arial"/>
                <a:cs typeface="Arial"/>
              </a:rPr>
              <a:t> </a:t>
            </a:r>
            <a:r>
              <a:rPr sz="1100" b="1">
                <a:solidFill>
                  <a:srgbClr val="252525"/>
                </a:solidFill>
                <a:latin typeface="Arial"/>
                <a:cs typeface="Arial"/>
              </a:rPr>
              <a:t>Africa</a:t>
            </a:r>
            <a:r>
              <a:rPr sz="1100" b="1" spc="-40">
                <a:solidFill>
                  <a:srgbClr val="252525"/>
                </a:solidFill>
                <a:latin typeface="Arial"/>
                <a:cs typeface="Arial"/>
              </a:rPr>
              <a:t> </a:t>
            </a:r>
            <a:r>
              <a:rPr sz="1100" b="1" spc="-10">
                <a:solidFill>
                  <a:srgbClr val="252525"/>
                </a:solidFill>
                <a:latin typeface="Arial"/>
                <a:cs typeface="Arial"/>
              </a:rPr>
              <a:t>Australia </a:t>
            </a:r>
            <a:r>
              <a:rPr sz="1100" b="1">
                <a:solidFill>
                  <a:srgbClr val="252525"/>
                </a:solidFill>
                <a:latin typeface="Arial"/>
                <a:cs typeface="Arial"/>
              </a:rPr>
              <a:t>Britam</a:t>
            </a:r>
            <a:r>
              <a:rPr sz="1100" b="1" spc="-50">
                <a:solidFill>
                  <a:srgbClr val="252525"/>
                </a:solidFill>
                <a:latin typeface="Arial"/>
                <a:cs typeface="Arial"/>
              </a:rPr>
              <a:t> </a:t>
            </a:r>
            <a:r>
              <a:rPr sz="1100" b="1">
                <a:solidFill>
                  <a:srgbClr val="252525"/>
                </a:solidFill>
                <a:latin typeface="Arial"/>
                <a:cs typeface="Arial"/>
              </a:rPr>
              <a:t>Towers,</a:t>
            </a:r>
            <a:r>
              <a:rPr sz="1100" b="1" spc="-60">
                <a:solidFill>
                  <a:srgbClr val="252525"/>
                </a:solidFill>
                <a:latin typeface="Arial"/>
                <a:cs typeface="Arial"/>
              </a:rPr>
              <a:t> </a:t>
            </a:r>
            <a:r>
              <a:rPr sz="1100" b="1">
                <a:solidFill>
                  <a:srgbClr val="252525"/>
                </a:solidFill>
                <a:latin typeface="Arial"/>
                <a:cs typeface="Arial"/>
              </a:rPr>
              <a:t>15th</a:t>
            </a:r>
            <a:r>
              <a:rPr sz="1100" b="1" spc="-30">
                <a:solidFill>
                  <a:srgbClr val="252525"/>
                </a:solidFill>
                <a:latin typeface="Arial"/>
                <a:cs typeface="Arial"/>
              </a:rPr>
              <a:t> </a:t>
            </a:r>
            <a:r>
              <a:rPr sz="1100" b="1">
                <a:solidFill>
                  <a:srgbClr val="252525"/>
                </a:solidFill>
                <a:latin typeface="Arial"/>
                <a:cs typeface="Arial"/>
              </a:rPr>
              <a:t>Floor,</a:t>
            </a:r>
            <a:r>
              <a:rPr sz="1100" b="1" spc="-45">
                <a:solidFill>
                  <a:srgbClr val="252525"/>
                </a:solidFill>
                <a:latin typeface="Arial"/>
                <a:cs typeface="Arial"/>
              </a:rPr>
              <a:t> </a:t>
            </a:r>
            <a:r>
              <a:rPr sz="1100" b="1">
                <a:solidFill>
                  <a:srgbClr val="252525"/>
                </a:solidFill>
                <a:latin typeface="Arial"/>
                <a:cs typeface="Arial"/>
              </a:rPr>
              <a:t>Hospital</a:t>
            </a:r>
            <a:r>
              <a:rPr sz="1100" b="1" spc="-30">
                <a:solidFill>
                  <a:srgbClr val="252525"/>
                </a:solidFill>
                <a:latin typeface="Arial"/>
                <a:cs typeface="Arial"/>
              </a:rPr>
              <a:t> </a:t>
            </a:r>
            <a:r>
              <a:rPr sz="1100" b="1">
                <a:solidFill>
                  <a:srgbClr val="252525"/>
                </a:solidFill>
                <a:latin typeface="Arial"/>
                <a:cs typeface="Arial"/>
              </a:rPr>
              <a:t>Road,</a:t>
            </a:r>
            <a:r>
              <a:rPr sz="1100" b="1" spc="-20">
                <a:solidFill>
                  <a:srgbClr val="252525"/>
                </a:solidFill>
                <a:latin typeface="Arial"/>
                <a:cs typeface="Arial"/>
              </a:rPr>
              <a:t> </a:t>
            </a:r>
            <a:r>
              <a:rPr sz="1100" b="1">
                <a:solidFill>
                  <a:srgbClr val="252525"/>
                </a:solidFill>
                <a:latin typeface="Arial"/>
                <a:cs typeface="Arial"/>
              </a:rPr>
              <a:t>Upper</a:t>
            </a:r>
            <a:r>
              <a:rPr sz="1100" b="1" spc="-25">
                <a:solidFill>
                  <a:srgbClr val="252525"/>
                </a:solidFill>
                <a:latin typeface="Arial"/>
                <a:cs typeface="Arial"/>
              </a:rPr>
              <a:t> </a:t>
            </a:r>
            <a:r>
              <a:rPr sz="1100" b="1" spc="-20">
                <a:solidFill>
                  <a:srgbClr val="252525"/>
                </a:solidFill>
                <a:latin typeface="Arial"/>
                <a:cs typeface="Arial"/>
              </a:rPr>
              <a:t>Hill</a:t>
            </a:r>
            <a:endParaRPr sz="1100">
              <a:latin typeface="Arial"/>
              <a:cs typeface="Arial"/>
            </a:endParaRPr>
          </a:p>
          <a:p>
            <a:pPr marL="728345">
              <a:lnSpc>
                <a:spcPct val="100000"/>
              </a:lnSpc>
              <a:spcBef>
                <a:spcPts val="30"/>
              </a:spcBef>
            </a:pPr>
            <a:r>
              <a:rPr sz="1100" b="1">
                <a:solidFill>
                  <a:srgbClr val="252525"/>
                </a:solidFill>
                <a:latin typeface="Arial"/>
                <a:cs typeface="Arial"/>
              </a:rPr>
              <a:t>P.O</a:t>
            </a:r>
            <a:r>
              <a:rPr sz="1100" b="1" spc="-30">
                <a:solidFill>
                  <a:srgbClr val="252525"/>
                </a:solidFill>
                <a:latin typeface="Arial"/>
                <a:cs typeface="Arial"/>
              </a:rPr>
              <a:t> </a:t>
            </a:r>
            <a:r>
              <a:rPr sz="1100" b="1">
                <a:solidFill>
                  <a:srgbClr val="252525"/>
                </a:solidFill>
                <a:latin typeface="Arial"/>
                <a:cs typeface="Arial"/>
              </a:rPr>
              <a:t>BOX</a:t>
            </a:r>
            <a:r>
              <a:rPr sz="1100" b="1" spc="-5">
                <a:solidFill>
                  <a:srgbClr val="252525"/>
                </a:solidFill>
                <a:latin typeface="Arial"/>
                <a:cs typeface="Arial"/>
              </a:rPr>
              <a:t> </a:t>
            </a:r>
            <a:r>
              <a:rPr sz="1100" b="1" spc="-10">
                <a:solidFill>
                  <a:srgbClr val="252525"/>
                </a:solidFill>
                <a:latin typeface="Arial"/>
                <a:cs typeface="Arial"/>
              </a:rPr>
              <a:t>57608-</a:t>
            </a:r>
            <a:r>
              <a:rPr sz="1100" b="1">
                <a:solidFill>
                  <a:srgbClr val="252525"/>
                </a:solidFill>
                <a:latin typeface="Arial"/>
                <a:cs typeface="Arial"/>
              </a:rPr>
              <a:t>00200,</a:t>
            </a:r>
            <a:r>
              <a:rPr sz="1100" b="1" spc="-15">
                <a:solidFill>
                  <a:srgbClr val="252525"/>
                </a:solidFill>
                <a:latin typeface="Arial"/>
                <a:cs typeface="Arial"/>
              </a:rPr>
              <a:t> </a:t>
            </a:r>
            <a:r>
              <a:rPr sz="1100" b="1" spc="-10">
                <a:solidFill>
                  <a:srgbClr val="252525"/>
                </a:solidFill>
                <a:latin typeface="Arial"/>
                <a:cs typeface="Arial"/>
              </a:rPr>
              <a:t>Nairobi,</a:t>
            </a:r>
            <a:endParaRPr sz="1100">
              <a:latin typeface="Arial"/>
              <a:cs typeface="Arial"/>
            </a:endParaRPr>
          </a:p>
          <a:p>
            <a:pPr marL="3175" algn="ctr">
              <a:lnSpc>
                <a:spcPct val="100000"/>
              </a:lnSpc>
              <a:spcBef>
                <a:spcPts val="100"/>
              </a:spcBef>
            </a:pPr>
            <a:r>
              <a:rPr sz="1100" b="1">
                <a:solidFill>
                  <a:srgbClr val="252525"/>
                </a:solidFill>
                <a:latin typeface="Arial"/>
                <a:cs typeface="Arial"/>
              </a:rPr>
              <a:t>Tel:</a:t>
            </a:r>
            <a:r>
              <a:rPr sz="1100" b="1" spc="-20">
                <a:solidFill>
                  <a:srgbClr val="252525"/>
                </a:solidFill>
                <a:latin typeface="Arial"/>
                <a:cs typeface="Arial"/>
              </a:rPr>
              <a:t> </a:t>
            </a:r>
            <a:r>
              <a:rPr sz="1100" b="1">
                <a:solidFill>
                  <a:srgbClr val="252525"/>
                </a:solidFill>
                <a:latin typeface="Arial"/>
                <a:cs typeface="Arial"/>
              </a:rPr>
              <a:t>+254</a:t>
            </a:r>
            <a:r>
              <a:rPr sz="1100" b="1" spc="-15">
                <a:solidFill>
                  <a:srgbClr val="252525"/>
                </a:solidFill>
                <a:latin typeface="Arial"/>
                <a:cs typeface="Arial"/>
              </a:rPr>
              <a:t> </a:t>
            </a:r>
            <a:r>
              <a:rPr sz="1100" b="1">
                <a:solidFill>
                  <a:srgbClr val="252525"/>
                </a:solidFill>
                <a:latin typeface="Arial"/>
                <a:cs typeface="Arial"/>
              </a:rPr>
              <a:t>725</a:t>
            </a:r>
            <a:r>
              <a:rPr sz="1100" b="1" spc="-15">
                <a:solidFill>
                  <a:srgbClr val="252525"/>
                </a:solidFill>
                <a:latin typeface="Arial"/>
                <a:cs typeface="Arial"/>
              </a:rPr>
              <a:t> </a:t>
            </a:r>
            <a:r>
              <a:rPr sz="1100" b="1">
                <a:solidFill>
                  <a:srgbClr val="252525"/>
                </a:solidFill>
                <a:latin typeface="Arial"/>
                <a:cs typeface="Arial"/>
              </a:rPr>
              <a:t>707</a:t>
            </a:r>
            <a:r>
              <a:rPr sz="1100" b="1" spc="-15">
                <a:solidFill>
                  <a:srgbClr val="252525"/>
                </a:solidFill>
                <a:latin typeface="Arial"/>
                <a:cs typeface="Arial"/>
              </a:rPr>
              <a:t> </a:t>
            </a:r>
            <a:r>
              <a:rPr sz="1100" b="1" spc="-25">
                <a:solidFill>
                  <a:srgbClr val="252525"/>
                </a:solidFill>
                <a:latin typeface="Arial"/>
                <a:cs typeface="Arial"/>
              </a:rPr>
              <a:t>557</a:t>
            </a:r>
            <a:endParaRPr sz="1100">
              <a:latin typeface="Arial"/>
              <a:cs typeface="Arial"/>
            </a:endParaRPr>
          </a:p>
          <a:p>
            <a:pPr marL="212090" marR="202565" indent="1270" algn="ctr">
              <a:lnSpc>
                <a:spcPct val="107300"/>
              </a:lnSpc>
              <a:spcBef>
                <a:spcPts val="10"/>
              </a:spcBef>
            </a:pPr>
            <a:r>
              <a:rPr sz="1100" b="1">
                <a:solidFill>
                  <a:srgbClr val="252525"/>
                </a:solidFill>
                <a:latin typeface="Arial"/>
                <a:cs typeface="Arial"/>
              </a:rPr>
              <a:t>Email:</a:t>
            </a:r>
            <a:r>
              <a:rPr sz="1100" b="1" spc="-45">
                <a:solidFill>
                  <a:srgbClr val="252525"/>
                </a:solidFill>
                <a:latin typeface="Arial"/>
                <a:cs typeface="Arial"/>
              </a:rPr>
              <a:t> </a:t>
            </a:r>
            <a:r>
              <a:rPr sz="1100" b="1" u="sng" spc="-10">
                <a:solidFill>
                  <a:srgbClr val="467885"/>
                </a:solidFill>
                <a:uFill>
                  <a:solidFill>
                    <a:srgbClr val="467885"/>
                  </a:solidFill>
                </a:uFill>
                <a:latin typeface="Arial"/>
                <a:cs typeface="Arial"/>
                <a:hlinkClick r:id="rId3"/>
              </a:rPr>
              <a:t>info@cleanenergyconference.com.au</a:t>
            </a:r>
            <a:r>
              <a:rPr sz="1100" b="1" spc="-10">
                <a:solidFill>
                  <a:srgbClr val="467885"/>
                </a:solidFill>
                <a:latin typeface="Arial"/>
                <a:cs typeface="Arial"/>
              </a:rPr>
              <a:t> </a:t>
            </a:r>
            <a:r>
              <a:rPr sz="1100" b="1">
                <a:solidFill>
                  <a:srgbClr val="252525"/>
                </a:solidFill>
                <a:latin typeface="Arial"/>
                <a:cs typeface="Arial"/>
              </a:rPr>
              <a:t>Website:</a:t>
            </a:r>
            <a:r>
              <a:rPr sz="1100" b="1" spc="-50">
                <a:solidFill>
                  <a:srgbClr val="252525"/>
                </a:solidFill>
                <a:latin typeface="Arial"/>
                <a:cs typeface="Arial"/>
              </a:rPr>
              <a:t> </a:t>
            </a:r>
            <a:r>
              <a:rPr sz="1100" b="1" u="sng" spc="-10">
                <a:solidFill>
                  <a:srgbClr val="467885"/>
                </a:solidFill>
                <a:uFill>
                  <a:solidFill>
                    <a:srgbClr val="467885"/>
                  </a:solidFill>
                </a:uFill>
                <a:latin typeface="Arial"/>
                <a:cs typeface="Arial"/>
                <a:hlinkClick r:id="rId4"/>
              </a:rPr>
              <a:t>www.cleanenergyconference.com.au</a:t>
            </a:r>
            <a:endParaRPr sz="1100">
              <a:latin typeface="Arial"/>
              <a:cs typeface="Arial"/>
            </a:endParaRPr>
          </a:p>
        </p:txBody>
      </p:sp>
      <p:grpSp>
        <p:nvGrpSpPr>
          <p:cNvPr id="4" name="object 4"/>
          <p:cNvGrpSpPr/>
          <p:nvPr/>
        </p:nvGrpSpPr>
        <p:grpSpPr>
          <a:xfrm>
            <a:off x="0" y="0"/>
            <a:ext cx="11530965" cy="6858000"/>
            <a:chOff x="0" y="0"/>
            <a:chExt cx="11530965" cy="6858000"/>
          </a:xfrm>
        </p:grpSpPr>
        <p:pic>
          <p:nvPicPr>
            <p:cNvPr id="5" name="object 5" descr="A blue and black logo  AI-generated content may be incorrect."/>
            <p:cNvPicPr/>
            <p:nvPr/>
          </p:nvPicPr>
          <p:blipFill>
            <a:blip r:embed="rId5" cstate="print"/>
            <a:stretch>
              <a:fillRect/>
            </a:stretch>
          </p:blipFill>
          <p:spPr>
            <a:xfrm>
              <a:off x="4573524" y="5839967"/>
              <a:ext cx="1769364" cy="699516"/>
            </a:xfrm>
            <a:prstGeom prst="rect">
              <a:avLst/>
            </a:prstGeom>
          </p:spPr>
        </p:pic>
        <p:pic>
          <p:nvPicPr>
            <p:cNvPr id="6" name="object 6" descr="A logo with a black background  AI-generated content may be incorrect."/>
            <p:cNvPicPr/>
            <p:nvPr/>
          </p:nvPicPr>
          <p:blipFill>
            <a:blip r:embed="rId6" cstate="print"/>
            <a:stretch>
              <a:fillRect/>
            </a:stretch>
          </p:blipFill>
          <p:spPr>
            <a:xfrm>
              <a:off x="7452360" y="5734811"/>
              <a:ext cx="1219200" cy="746760"/>
            </a:xfrm>
            <a:prstGeom prst="rect">
              <a:avLst/>
            </a:prstGeom>
          </p:spPr>
        </p:pic>
        <p:pic>
          <p:nvPicPr>
            <p:cNvPr id="7" name="object 7" descr="A black background with green text  AI-generated content may be incorrect."/>
            <p:cNvPicPr/>
            <p:nvPr/>
          </p:nvPicPr>
          <p:blipFill>
            <a:blip r:embed="rId7" cstate="print"/>
            <a:stretch>
              <a:fillRect/>
            </a:stretch>
          </p:blipFill>
          <p:spPr>
            <a:xfrm>
              <a:off x="5486400" y="1450847"/>
              <a:ext cx="5292852" cy="1315212"/>
            </a:xfrm>
            <a:prstGeom prst="rect">
              <a:avLst/>
            </a:prstGeom>
          </p:spPr>
        </p:pic>
        <p:pic>
          <p:nvPicPr>
            <p:cNvPr id="8" name="object 8" descr="A black background with blue and yellow text  AI-generated content may be incorrect."/>
            <p:cNvPicPr/>
            <p:nvPr/>
          </p:nvPicPr>
          <p:blipFill>
            <a:blip r:embed="rId8" cstate="print"/>
            <a:stretch>
              <a:fillRect/>
            </a:stretch>
          </p:blipFill>
          <p:spPr>
            <a:xfrm>
              <a:off x="9666731" y="5839967"/>
              <a:ext cx="1769364" cy="734568"/>
            </a:xfrm>
            <a:prstGeom prst="rect">
              <a:avLst/>
            </a:prstGeom>
          </p:spPr>
        </p:pic>
        <p:sp>
          <p:nvSpPr>
            <p:cNvPr id="9" name="object 9"/>
            <p:cNvSpPr/>
            <p:nvPr/>
          </p:nvSpPr>
          <p:spPr>
            <a:xfrm>
              <a:off x="4385310" y="5545073"/>
              <a:ext cx="7135495" cy="0"/>
            </a:xfrm>
            <a:custGeom>
              <a:avLst/>
              <a:gdLst/>
              <a:ahLst/>
              <a:cxnLst/>
              <a:rect l="l" t="t" r="r" b="b"/>
              <a:pathLst>
                <a:path w="7135495">
                  <a:moveTo>
                    <a:pt x="0" y="0"/>
                  </a:moveTo>
                  <a:lnTo>
                    <a:pt x="7134986" y="0"/>
                  </a:lnTo>
                </a:path>
              </a:pathLst>
            </a:custGeom>
            <a:ln w="19812">
              <a:solidFill>
                <a:srgbClr val="155F82"/>
              </a:solidFill>
            </a:ln>
          </p:spPr>
          <p:txBody>
            <a:bodyPr wrap="square" lIns="0" tIns="0" rIns="0" bIns="0" rtlCol="0"/>
            <a:lstStyle/>
            <a:p>
              <a:endParaRPr/>
            </a:p>
          </p:txBody>
        </p:sp>
        <p:pic>
          <p:nvPicPr>
            <p:cNvPr id="10" name="object 10" descr="A building with a dome in the background  AI-generated content may be incorrect."/>
            <p:cNvPicPr/>
            <p:nvPr/>
          </p:nvPicPr>
          <p:blipFill>
            <a:blip r:embed="rId9" cstate="print"/>
            <a:stretch>
              <a:fillRect/>
            </a:stretch>
          </p:blipFill>
          <p:spPr>
            <a:xfrm>
              <a:off x="0" y="0"/>
              <a:ext cx="3925823" cy="6857999"/>
            </a:xfrm>
            <a:prstGeom prst="rect">
              <a:avLst/>
            </a:prstGeom>
          </p:spPr>
        </p:pic>
      </p:grpSp>
      <p:sp>
        <p:nvSpPr>
          <p:cNvPr id="11" name="object 11"/>
          <p:cNvSpPr txBox="1"/>
          <p:nvPr/>
        </p:nvSpPr>
        <p:spPr>
          <a:xfrm>
            <a:off x="844397" y="5452059"/>
            <a:ext cx="2247265" cy="177800"/>
          </a:xfrm>
          <a:prstGeom prst="rect">
            <a:avLst/>
          </a:prstGeom>
        </p:spPr>
        <p:txBody>
          <a:bodyPr vert="horz" wrap="square" lIns="0" tIns="12065" rIns="0" bIns="0" rtlCol="0">
            <a:spAutoFit/>
          </a:bodyPr>
          <a:lstStyle/>
          <a:p>
            <a:pPr marL="12700">
              <a:lnSpc>
                <a:spcPct val="100000"/>
              </a:lnSpc>
              <a:spcBef>
                <a:spcPts val="95"/>
              </a:spcBef>
            </a:pPr>
            <a:r>
              <a:rPr sz="1000" b="1" spc="-10">
                <a:solidFill>
                  <a:srgbClr val="FFFFFF"/>
                </a:solidFill>
                <a:latin typeface="Arial"/>
                <a:cs typeface="Arial"/>
                <a:hlinkClick r:id="rId4"/>
              </a:rPr>
              <a:t>www.cleanenergyconference.com.au</a:t>
            </a:r>
            <a:endParaRPr sz="1000">
              <a:latin typeface="Arial"/>
              <a:cs typeface="Arial"/>
            </a:endParaRPr>
          </a:p>
        </p:txBody>
      </p:sp>
      <p:grpSp>
        <p:nvGrpSpPr>
          <p:cNvPr id="12" name="object 12"/>
          <p:cNvGrpSpPr/>
          <p:nvPr/>
        </p:nvGrpSpPr>
        <p:grpSpPr>
          <a:xfrm>
            <a:off x="664463" y="592836"/>
            <a:ext cx="8463280" cy="4735195"/>
            <a:chOff x="664463" y="592836"/>
            <a:chExt cx="8463280" cy="4735195"/>
          </a:xfrm>
        </p:grpSpPr>
        <p:pic>
          <p:nvPicPr>
            <p:cNvPr id="13" name="object 13" descr="A qr code with a white background  AI-generated content may be incorrect."/>
            <p:cNvPicPr/>
            <p:nvPr/>
          </p:nvPicPr>
          <p:blipFill>
            <a:blip r:embed="rId10" cstate="print"/>
            <a:stretch>
              <a:fillRect/>
            </a:stretch>
          </p:blipFill>
          <p:spPr>
            <a:xfrm>
              <a:off x="1133855" y="3817619"/>
              <a:ext cx="1510283" cy="1510284"/>
            </a:xfrm>
            <a:prstGeom prst="rect">
              <a:avLst/>
            </a:prstGeom>
          </p:spPr>
        </p:pic>
        <p:pic>
          <p:nvPicPr>
            <p:cNvPr id="14" name="object 14" descr="A blue text on a black background  AI-generated content may be incorrect."/>
            <p:cNvPicPr/>
            <p:nvPr/>
          </p:nvPicPr>
          <p:blipFill>
            <a:blip r:embed="rId11" cstate="print"/>
            <a:stretch>
              <a:fillRect/>
            </a:stretch>
          </p:blipFill>
          <p:spPr>
            <a:xfrm>
              <a:off x="664463" y="1229868"/>
              <a:ext cx="2424684" cy="2068067"/>
            </a:xfrm>
            <a:prstGeom prst="rect">
              <a:avLst/>
            </a:prstGeom>
          </p:spPr>
        </p:pic>
        <p:pic>
          <p:nvPicPr>
            <p:cNvPr id="15" name="object 15" descr="A blue and black logo  AI-generated content may be incorrect."/>
            <p:cNvPicPr/>
            <p:nvPr/>
          </p:nvPicPr>
          <p:blipFill>
            <a:blip r:embed="rId12" cstate="print"/>
            <a:stretch>
              <a:fillRect/>
            </a:stretch>
          </p:blipFill>
          <p:spPr>
            <a:xfrm>
              <a:off x="8424671" y="4457700"/>
              <a:ext cx="306324" cy="326136"/>
            </a:xfrm>
            <a:prstGeom prst="rect">
              <a:avLst/>
            </a:prstGeom>
          </p:spPr>
        </p:pic>
        <p:pic>
          <p:nvPicPr>
            <p:cNvPr id="16" name="object 16" descr="A logo of a camera  AI-generated content may be incorrect."/>
            <p:cNvPicPr/>
            <p:nvPr/>
          </p:nvPicPr>
          <p:blipFill>
            <a:blip r:embed="rId13" cstate="print"/>
            <a:stretch>
              <a:fillRect/>
            </a:stretch>
          </p:blipFill>
          <p:spPr>
            <a:xfrm>
              <a:off x="8859011" y="4474464"/>
              <a:ext cx="268224" cy="298704"/>
            </a:xfrm>
            <a:prstGeom prst="rect">
              <a:avLst/>
            </a:prstGeom>
          </p:spPr>
        </p:pic>
        <p:pic>
          <p:nvPicPr>
            <p:cNvPr id="17" name="object 17" descr="A white x on a purple circle  AI-generated content may be incorrect."/>
            <p:cNvPicPr/>
            <p:nvPr/>
          </p:nvPicPr>
          <p:blipFill>
            <a:blip r:embed="rId14" cstate="print"/>
            <a:stretch>
              <a:fillRect/>
            </a:stretch>
          </p:blipFill>
          <p:spPr>
            <a:xfrm>
              <a:off x="7531607" y="4445507"/>
              <a:ext cx="313944" cy="306324"/>
            </a:xfrm>
            <a:prstGeom prst="rect">
              <a:avLst/>
            </a:prstGeom>
          </p:spPr>
        </p:pic>
        <p:pic>
          <p:nvPicPr>
            <p:cNvPr id="18" name="object 18" descr="A blue circle with white letters on it  AI-generated content may be incorrect."/>
            <p:cNvPicPr/>
            <p:nvPr/>
          </p:nvPicPr>
          <p:blipFill>
            <a:blip r:embed="rId15" cstate="print"/>
            <a:stretch>
              <a:fillRect/>
            </a:stretch>
          </p:blipFill>
          <p:spPr>
            <a:xfrm>
              <a:off x="8000999" y="4459224"/>
              <a:ext cx="278892" cy="283463"/>
            </a:xfrm>
            <a:prstGeom prst="rect">
              <a:avLst/>
            </a:prstGeom>
          </p:spPr>
        </p:pic>
        <p:pic>
          <p:nvPicPr>
            <p:cNvPr id="19" name="object 19" descr="A blue yellow and green flag with a yellow sun  AI-generated content may be incorrect."/>
            <p:cNvPicPr/>
            <p:nvPr/>
          </p:nvPicPr>
          <p:blipFill>
            <a:blip r:embed="rId16" cstate="print"/>
            <a:stretch>
              <a:fillRect/>
            </a:stretch>
          </p:blipFill>
          <p:spPr>
            <a:xfrm>
              <a:off x="6627875" y="592836"/>
              <a:ext cx="536448" cy="359663"/>
            </a:xfrm>
            <a:prstGeom prst="rect">
              <a:avLst/>
            </a:prstGeom>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492026" y="703263"/>
            <a:ext cx="5644456" cy="439341"/>
          </a:xfrm>
          <a:prstGeom prst="rect">
            <a:avLst/>
          </a:prstGeom>
          <a:noFill/>
          <a:ln/>
        </p:spPr>
        <p:txBody>
          <a:bodyPr wrap="non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3458"/>
              </a:lnSpc>
              <a:buNone/>
            </a:pPr>
            <a:r>
              <a:rPr lang="en-US" sz="2750" b="1" dirty="0">
                <a:solidFill>
                  <a:srgbClr val="002060"/>
                </a:solidFill>
                <a:latin typeface="Raleway" pitchFamily="34" charset="0"/>
                <a:ea typeface="Raleway" pitchFamily="34" charset="-122"/>
                <a:cs typeface="Raleway" pitchFamily="34" charset="-120"/>
              </a:rPr>
              <a:t>Why This Conference Matters Now</a:t>
            </a:r>
            <a:endParaRPr lang="en-US" sz="2750" b="1" dirty="0">
              <a:solidFill>
                <a:srgbClr val="002060"/>
              </a:solidFill>
            </a:endParaRPr>
          </a:p>
        </p:txBody>
      </p:sp>
      <p:sp>
        <p:nvSpPr>
          <p:cNvPr id="3" name="Shape 1"/>
          <p:cNvSpPr/>
          <p:nvPr/>
        </p:nvSpPr>
        <p:spPr>
          <a:xfrm>
            <a:off x="492026" y="1423790"/>
            <a:ext cx="3642221" cy="4730849"/>
          </a:xfrm>
          <a:prstGeom prst="roundRect">
            <a:avLst>
              <a:gd name="adj" fmla="val 1621"/>
            </a:avLst>
          </a:prstGeom>
          <a:solidFill>
            <a:srgbClr val="E1E1EA"/>
          </a:solidFill>
          <a:ln w="7620">
            <a:solidFill>
              <a:srgbClr val="C7C7D0"/>
            </a:solidFill>
            <a:prstDash val="solid"/>
          </a:ln>
        </p:spPr>
      </p:sp>
      <p:sp>
        <p:nvSpPr>
          <p:cNvPr id="4" name="Text 2"/>
          <p:cNvSpPr/>
          <p:nvPr/>
        </p:nvSpPr>
        <p:spPr>
          <a:xfrm>
            <a:off x="638969" y="1570732"/>
            <a:ext cx="2948980" cy="219571"/>
          </a:xfrm>
          <a:prstGeom prst="rect">
            <a:avLst/>
          </a:prstGeom>
          <a:noFill/>
          <a:ln/>
        </p:spPr>
        <p:txBody>
          <a:bodyPr wrap="non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1708"/>
              </a:lnSpc>
              <a:buNone/>
            </a:pPr>
            <a:r>
              <a:rPr lang="en-US" sz="1375" dirty="0">
                <a:solidFill>
                  <a:srgbClr val="002060"/>
                </a:solidFill>
                <a:latin typeface="Raleway" pitchFamily="34" charset="0"/>
                <a:ea typeface="Raleway" pitchFamily="34" charset="-122"/>
                <a:cs typeface="Raleway" pitchFamily="34" charset="-120"/>
              </a:rPr>
              <a:t>Global Energy Transition Momentum</a:t>
            </a:r>
            <a:endParaRPr lang="en-US" sz="1375" dirty="0">
              <a:solidFill>
                <a:srgbClr val="002060"/>
              </a:solidFill>
            </a:endParaRPr>
          </a:p>
        </p:txBody>
      </p:sp>
      <p:sp>
        <p:nvSpPr>
          <p:cNvPr id="5" name="Text 3"/>
          <p:cNvSpPr/>
          <p:nvPr/>
        </p:nvSpPr>
        <p:spPr>
          <a:xfrm>
            <a:off x="638969" y="1874640"/>
            <a:ext cx="3348335" cy="2249289"/>
          </a:xfrm>
          <a:prstGeom prst="rect">
            <a:avLst/>
          </a:prstGeom>
          <a:noFill/>
          <a:ln/>
        </p:spPr>
        <p:txBody>
          <a:bodyPr wrap="squar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1750"/>
              </a:lnSpc>
              <a:buNone/>
            </a:pPr>
            <a:r>
              <a:rPr lang="en-US" sz="1083" dirty="0">
                <a:solidFill>
                  <a:srgbClr val="002060"/>
                </a:solidFill>
                <a:latin typeface="Roboto" pitchFamily="34" charset="0"/>
                <a:ea typeface="Roboto" pitchFamily="34" charset="-122"/>
                <a:cs typeface="Roboto" pitchFamily="34" charset="-120"/>
              </a:rPr>
              <a:t>The COP28 commitment to triple renewable capacity by 2030 has created unprecedented global alignment. International climate finance is flowing toward developing nations, with $100 billion annually pledged for climate action. Australia has positioned itself as a renewable energy superpower, while Africa holds 60% of the world's best solar resources. This convergence of political will, financial resources, and technical expertise creates a unique window of opportunity.</a:t>
            </a:r>
            <a:endParaRPr lang="en-US" sz="1083" dirty="0">
              <a:solidFill>
                <a:srgbClr val="002060"/>
              </a:solidFill>
            </a:endParaRPr>
          </a:p>
        </p:txBody>
      </p:sp>
      <p:sp>
        <p:nvSpPr>
          <p:cNvPr id="6" name="Text 4"/>
          <p:cNvSpPr/>
          <p:nvPr/>
        </p:nvSpPr>
        <p:spPr>
          <a:xfrm>
            <a:off x="638969" y="4208264"/>
            <a:ext cx="3348335" cy="1799432"/>
          </a:xfrm>
          <a:prstGeom prst="rect">
            <a:avLst/>
          </a:prstGeom>
          <a:noFill/>
          <a:ln/>
        </p:spPr>
        <p:txBody>
          <a:bodyPr wrap="squar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1750"/>
              </a:lnSpc>
              <a:buNone/>
            </a:pPr>
            <a:r>
              <a:rPr lang="en-US" sz="1083">
                <a:solidFill>
                  <a:srgbClr val="002060"/>
                </a:solidFill>
                <a:latin typeface="Roboto" pitchFamily="34" charset="0"/>
                <a:ea typeface="Roboto" pitchFamily="34" charset="-122"/>
                <a:cs typeface="Roboto" pitchFamily="34" charset="-120"/>
              </a:rPr>
              <a:t>The International Energy Agency projects that achieving net-zero emissions requires $1.8 trillion in annual clean energy investment in emerging economies by 2030. Africa's share represents the largest untapped market for renewable energy deployment, making this conference essential for channeling global resources toward the continent's energy transformation.</a:t>
            </a:r>
            <a:endParaRPr lang="en-US" sz="1083">
              <a:solidFill>
                <a:srgbClr val="002060"/>
              </a:solidFill>
            </a:endParaRPr>
          </a:p>
        </p:txBody>
      </p:sp>
      <p:sp>
        <p:nvSpPr>
          <p:cNvPr id="7" name="Shape 5"/>
          <p:cNvSpPr/>
          <p:nvPr/>
        </p:nvSpPr>
        <p:spPr>
          <a:xfrm>
            <a:off x="4274840" y="1423790"/>
            <a:ext cx="3642221" cy="4730849"/>
          </a:xfrm>
          <a:prstGeom prst="roundRect">
            <a:avLst>
              <a:gd name="adj" fmla="val 1621"/>
            </a:avLst>
          </a:prstGeom>
          <a:solidFill>
            <a:srgbClr val="E1E1EA"/>
          </a:solidFill>
          <a:ln w="7620">
            <a:solidFill>
              <a:srgbClr val="C7C7D0"/>
            </a:solidFill>
            <a:prstDash val="solid"/>
          </a:ln>
        </p:spPr>
      </p:sp>
      <p:sp>
        <p:nvSpPr>
          <p:cNvPr id="8" name="Text 6"/>
          <p:cNvSpPr/>
          <p:nvPr/>
        </p:nvSpPr>
        <p:spPr>
          <a:xfrm>
            <a:off x="4421783" y="1570732"/>
            <a:ext cx="2772469" cy="219571"/>
          </a:xfrm>
          <a:prstGeom prst="rect">
            <a:avLst/>
          </a:prstGeom>
          <a:noFill/>
          <a:ln/>
        </p:spPr>
        <p:txBody>
          <a:bodyPr wrap="non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1708"/>
              </a:lnSpc>
              <a:buNone/>
            </a:pPr>
            <a:r>
              <a:rPr lang="en-US" sz="1375">
                <a:solidFill>
                  <a:srgbClr val="002060"/>
                </a:solidFill>
                <a:latin typeface="Raleway" pitchFamily="34" charset="0"/>
                <a:ea typeface="Raleway" pitchFamily="34" charset="-122"/>
                <a:cs typeface="Raleway" pitchFamily="34" charset="-120"/>
              </a:rPr>
              <a:t>Africa's Clean Energy Renaissance</a:t>
            </a:r>
            <a:endParaRPr lang="en-US" sz="1375">
              <a:solidFill>
                <a:srgbClr val="002060"/>
              </a:solidFill>
            </a:endParaRPr>
          </a:p>
        </p:txBody>
      </p:sp>
      <p:sp>
        <p:nvSpPr>
          <p:cNvPr id="9" name="Text 7"/>
          <p:cNvSpPr/>
          <p:nvPr/>
        </p:nvSpPr>
        <p:spPr>
          <a:xfrm>
            <a:off x="4421783" y="1874640"/>
            <a:ext cx="3348335" cy="2249289"/>
          </a:xfrm>
          <a:prstGeom prst="rect">
            <a:avLst/>
          </a:prstGeom>
          <a:noFill/>
          <a:ln/>
        </p:spPr>
        <p:txBody>
          <a:bodyPr wrap="squar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1750"/>
              </a:lnSpc>
              <a:buNone/>
            </a:pPr>
            <a:r>
              <a:rPr lang="en-US" sz="1083">
                <a:solidFill>
                  <a:srgbClr val="002060"/>
                </a:solidFill>
                <a:latin typeface="Roboto" pitchFamily="34" charset="0"/>
                <a:ea typeface="Roboto" pitchFamily="34" charset="-122"/>
                <a:cs typeface="Roboto" pitchFamily="34" charset="-120"/>
              </a:rPr>
              <a:t>Africa's energy landscape is experiencing rapid transformation. Solar costs have dropped by 85% since 2010, making renewable energy the most economical option for new capacity across the continent. Countries like Rwanda, Kenya, and South Africa are pioneering innovative energy policies and attracting significant international investment. The African Development Bank's $25 billion energy compact and the EU's Global Gateway initiative demonstrate growing international commitment.</a:t>
            </a:r>
            <a:endParaRPr lang="en-US" sz="1083">
              <a:solidFill>
                <a:srgbClr val="002060"/>
              </a:solidFill>
            </a:endParaRPr>
          </a:p>
        </p:txBody>
      </p:sp>
      <p:sp>
        <p:nvSpPr>
          <p:cNvPr id="10" name="Text 8"/>
          <p:cNvSpPr/>
          <p:nvPr/>
        </p:nvSpPr>
        <p:spPr>
          <a:xfrm>
            <a:off x="4421783" y="4208264"/>
            <a:ext cx="3348335" cy="1574503"/>
          </a:xfrm>
          <a:prstGeom prst="rect">
            <a:avLst/>
          </a:prstGeom>
          <a:noFill/>
          <a:ln/>
        </p:spPr>
        <p:txBody>
          <a:bodyPr wrap="squar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1750"/>
              </a:lnSpc>
              <a:buNone/>
            </a:pPr>
            <a:r>
              <a:rPr lang="en-US" sz="1083">
                <a:solidFill>
                  <a:srgbClr val="002060"/>
                </a:solidFill>
                <a:latin typeface="Roboto" pitchFamily="34" charset="0"/>
                <a:ea typeface="Roboto" pitchFamily="34" charset="-122"/>
                <a:cs typeface="Roboto" pitchFamily="34" charset="-120"/>
              </a:rPr>
              <a:t>However, coordination between African nations and international partners remains fragmented. This conference will create the structured dialogue necessary to align resources, share best practices, and develop continental energy strategies that benefit all stakeholders while accelerating deployment timelines.</a:t>
            </a:r>
            <a:endParaRPr lang="en-US" sz="1083">
              <a:solidFill>
                <a:srgbClr val="002060"/>
              </a:solidFill>
            </a:endParaRPr>
          </a:p>
        </p:txBody>
      </p:sp>
      <p:sp>
        <p:nvSpPr>
          <p:cNvPr id="11" name="Shape 9"/>
          <p:cNvSpPr/>
          <p:nvPr/>
        </p:nvSpPr>
        <p:spPr>
          <a:xfrm>
            <a:off x="8057655" y="1423790"/>
            <a:ext cx="3642221" cy="4730849"/>
          </a:xfrm>
          <a:prstGeom prst="roundRect">
            <a:avLst>
              <a:gd name="adj" fmla="val 1621"/>
            </a:avLst>
          </a:prstGeom>
          <a:solidFill>
            <a:srgbClr val="E1E1EA"/>
          </a:solidFill>
          <a:ln w="7620">
            <a:solidFill>
              <a:srgbClr val="C7C7D0"/>
            </a:solidFill>
            <a:prstDash val="solid"/>
          </a:ln>
        </p:spPr>
      </p:sp>
      <p:sp>
        <p:nvSpPr>
          <p:cNvPr id="12" name="Text 10"/>
          <p:cNvSpPr/>
          <p:nvPr/>
        </p:nvSpPr>
        <p:spPr>
          <a:xfrm>
            <a:off x="8204597" y="1570732"/>
            <a:ext cx="2710557" cy="219571"/>
          </a:xfrm>
          <a:prstGeom prst="rect">
            <a:avLst/>
          </a:prstGeom>
          <a:noFill/>
          <a:ln/>
        </p:spPr>
        <p:txBody>
          <a:bodyPr wrap="non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1708"/>
              </a:lnSpc>
              <a:buNone/>
            </a:pPr>
            <a:r>
              <a:rPr lang="en-US" sz="1375">
                <a:solidFill>
                  <a:srgbClr val="002060"/>
                </a:solidFill>
                <a:latin typeface="Raleway" pitchFamily="34" charset="0"/>
                <a:ea typeface="Raleway" pitchFamily="34" charset="-122"/>
                <a:cs typeface="Raleway" pitchFamily="34" charset="-120"/>
              </a:rPr>
              <a:t>Strategic Partnership Opportunity</a:t>
            </a:r>
            <a:endParaRPr lang="en-US" sz="1375">
              <a:solidFill>
                <a:srgbClr val="002060"/>
              </a:solidFill>
            </a:endParaRPr>
          </a:p>
        </p:txBody>
      </p:sp>
      <p:sp>
        <p:nvSpPr>
          <p:cNvPr id="13" name="Text 11"/>
          <p:cNvSpPr/>
          <p:nvPr/>
        </p:nvSpPr>
        <p:spPr>
          <a:xfrm>
            <a:off x="8204597" y="1874639"/>
            <a:ext cx="3348335" cy="2474218"/>
          </a:xfrm>
          <a:prstGeom prst="rect">
            <a:avLst/>
          </a:prstGeom>
          <a:noFill/>
          <a:ln/>
        </p:spPr>
        <p:txBody>
          <a:bodyPr wrap="squar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1750"/>
              </a:lnSpc>
              <a:buNone/>
            </a:pPr>
            <a:r>
              <a:rPr lang="en-US" sz="1083">
                <a:solidFill>
                  <a:srgbClr val="002060"/>
                </a:solidFill>
                <a:latin typeface="Roboto" pitchFamily="34" charset="0"/>
                <a:ea typeface="Roboto" pitchFamily="34" charset="-122"/>
                <a:cs typeface="Roboto" pitchFamily="34" charset="-120"/>
              </a:rPr>
              <a:t>Australia and Africa share complementary strengths that, when combined, can accelerate global clean energy deployment. Australia brings world-leading renewable energy technology, project development expertise, and access to capital markets. Africa offers abundant renewable resources, growing energy markets, and strategic minerals essential for clean energy technologies. Rwanda's leadership in good governance and sustainable development provides the perfect platform for formalizing these partnerships.</a:t>
            </a:r>
            <a:endParaRPr lang="en-US" sz="1083">
              <a:solidFill>
                <a:srgbClr val="002060"/>
              </a:solidFill>
            </a:endParaRPr>
          </a:p>
        </p:txBody>
      </p:sp>
      <p:sp>
        <p:nvSpPr>
          <p:cNvPr id="14" name="Text 12"/>
          <p:cNvSpPr/>
          <p:nvPr/>
        </p:nvSpPr>
        <p:spPr>
          <a:xfrm>
            <a:off x="8204597" y="4433194"/>
            <a:ext cx="3348335" cy="1124644"/>
          </a:xfrm>
          <a:prstGeom prst="rect">
            <a:avLst/>
          </a:prstGeom>
          <a:noFill/>
          <a:ln/>
        </p:spPr>
        <p:txBody>
          <a:bodyPr wrap="squar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1750"/>
              </a:lnSpc>
              <a:buNone/>
            </a:pPr>
            <a:r>
              <a:rPr lang="en-US" sz="1083">
                <a:solidFill>
                  <a:srgbClr val="002060"/>
                </a:solidFill>
                <a:latin typeface="Roboto" pitchFamily="34" charset="0"/>
                <a:ea typeface="Roboto" pitchFamily="34" charset="-122"/>
                <a:cs typeface="Roboto" pitchFamily="34" charset="-120"/>
              </a:rPr>
              <a:t>The timing aligns with Australia's renewed focus on Pacific and African partnerships, as well as Rwanda's positioning as a continental convening hub following successful hosting of major international events including CHOGM 2022 and numerous AU summits.</a:t>
            </a:r>
            <a:endParaRPr lang="en-US" sz="1083">
              <a:solidFill>
                <a:srgbClr val="002060"/>
              </a:solidFill>
            </a:endParaRPr>
          </a:p>
        </p:txBody>
      </p:sp>
      <p:pic>
        <p:nvPicPr>
          <p:cNvPr id="15" name="Picture 14">
            <a:extLst>
              <a:ext uri="{FF2B5EF4-FFF2-40B4-BE49-F238E27FC236}">
                <a16:creationId xmlns:a16="http://schemas.microsoft.com/office/drawing/2014/main" id="{0D5037FE-5D5F-4583-BC91-91606880F4B7}"/>
              </a:ext>
            </a:extLst>
          </p:cNvPr>
          <p:cNvPicPr/>
          <p:nvPr/>
        </p:nvPicPr>
        <p:blipFill>
          <a:blip r:embed="rId3">
            <a:extLst>
              <a:ext uri="{28A0092B-C50C-407E-A947-70E740481C1C}">
                <a14:useLocalDpi xmlns:a14="http://schemas.microsoft.com/office/drawing/2010/main" val="0"/>
              </a:ext>
            </a:extLst>
          </a:blip>
          <a:stretch>
            <a:fillRect/>
          </a:stretch>
        </p:blipFill>
        <p:spPr>
          <a:xfrm>
            <a:off x="9905040" y="6466417"/>
            <a:ext cx="2286961" cy="377207"/>
          </a:xfrm>
          <a:prstGeom prst="rect">
            <a:avLst/>
          </a:prstGeom>
        </p:spPr>
      </p:pic>
    </p:spTree>
    <p:extLst>
      <p:ext uri="{BB962C8B-B14F-4D97-AF65-F5344CB8AC3E}">
        <p14:creationId xmlns:p14="http://schemas.microsoft.com/office/powerpoint/2010/main" val="3520070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479128" y="485775"/>
            <a:ext cx="5599311" cy="427732"/>
          </a:xfrm>
          <a:prstGeom prst="rect">
            <a:avLst/>
          </a:prstGeom>
          <a:noFill/>
          <a:ln/>
        </p:spPr>
        <p:txBody>
          <a:bodyPr wrap="non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3333"/>
              </a:lnSpc>
              <a:buNone/>
            </a:pPr>
            <a:r>
              <a:rPr lang="en-US" sz="2667" b="1" dirty="0">
                <a:solidFill>
                  <a:srgbClr val="002060"/>
                </a:solidFill>
                <a:latin typeface="Raleway" pitchFamily="34" charset="0"/>
                <a:ea typeface="Raleway" pitchFamily="34" charset="-122"/>
                <a:cs typeface="Raleway" pitchFamily="34" charset="-120"/>
              </a:rPr>
              <a:t>Transforming Africa's Energy Future</a:t>
            </a:r>
            <a:endParaRPr lang="en-US" sz="2667" b="1" dirty="0">
              <a:solidFill>
                <a:srgbClr val="002060"/>
              </a:solidFill>
            </a:endParaRPr>
          </a:p>
        </p:txBody>
      </p:sp>
      <p:sp>
        <p:nvSpPr>
          <p:cNvPr id="3" name="Text 1"/>
          <p:cNvSpPr/>
          <p:nvPr/>
        </p:nvSpPr>
        <p:spPr>
          <a:xfrm>
            <a:off x="1013385" y="1413397"/>
            <a:ext cx="1853106" cy="855563"/>
          </a:xfrm>
          <a:prstGeom prst="rect">
            <a:avLst/>
          </a:prstGeom>
          <a:noFill/>
          <a:ln/>
        </p:spPr>
        <p:txBody>
          <a:bodyPr wrap="non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6708"/>
              </a:lnSpc>
              <a:buNone/>
            </a:pPr>
            <a:r>
              <a:rPr lang="en-US" sz="5375" dirty="0">
                <a:solidFill>
                  <a:srgbClr val="002060"/>
                </a:solidFill>
                <a:latin typeface="Raleway" pitchFamily="34" charset="0"/>
                <a:ea typeface="Raleway" pitchFamily="34" charset="-122"/>
                <a:cs typeface="Raleway" pitchFamily="34" charset="-120"/>
              </a:rPr>
              <a:t>2026</a:t>
            </a:r>
            <a:endParaRPr lang="en-US" sz="5375" dirty="0">
              <a:solidFill>
                <a:srgbClr val="002060"/>
              </a:solidFill>
            </a:endParaRPr>
          </a:p>
        </p:txBody>
      </p:sp>
      <p:sp>
        <p:nvSpPr>
          <p:cNvPr id="4" name="Text 2"/>
          <p:cNvSpPr/>
          <p:nvPr/>
        </p:nvSpPr>
        <p:spPr>
          <a:xfrm>
            <a:off x="479128" y="2247999"/>
            <a:ext cx="3714651" cy="219075"/>
          </a:xfrm>
          <a:prstGeom prst="rect">
            <a:avLst/>
          </a:prstGeom>
          <a:noFill/>
          <a:ln/>
        </p:spPr>
        <p:txBody>
          <a:bodyPr wrap="non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ctr">
              <a:lnSpc>
                <a:spcPts val="1708"/>
              </a:lnSpc>
              <a:buNone/>
            </a:pPr>
            <a:r>
              <a:rPr lang="en-US" sz="1042" b="1">
                <a:solidFill>
                  <a:srgbClr val="002060"/>
                </a:solidFill>
                <a:latin typeface="Roboto" pitchFamily="34" charset="0"/>
                <a:ea typeface="Roboto" pitchFamily="34" charset="-122"/>
                <a:cs typeface="Roboto" pitchFamily="34" charset="-120"/>
              </a:rPr>
              <a:t>The Year Africa's Clean Energy Future Begins</a:t>
            </a:r>
            <a:endParaRPr lang="en-US" sz="1042">
              <a:solidFill>
                <a:srgbClr val="002060"/>
              </a:solidFill>
            </a:endParaRPr>
          </a:p>
        </p:txBody>
      </p:sp>
      <p:sp>
        <p:nvSpPr>
          <p:cNvPr id="5" name="Text 3"/>
          <p:cNvSpPr/>
          <p:nvPr/>
        </p:nvSpPr>
        <p:spPr>
          <a:xfrm>
            <a:off x="4534098" y="1241921"/>
            <a:ext cx="7185025" cy="876300"/>
          </a:xfrm>
          <a:prstGeom prst="rect">
            <a:avLst/>
          </a:prstGeom>
          <a:noFill/>
          <a:ln/>
        </p:spPr>
        <p:txBody>
          <a:bodyPr wrap="squar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nSpc>
                <a:spcPts val="1708"/>
              </a:lnSpc>
            </a:pPr>
            <a:r>
              <a:rPr lang="en-US" sz="1000">
                <a:solidFill>
                  <a:srgbClr val="002060"/>
                </a:solidFill>
                <a:latin typeface="Roboto"/>
                <a:ea typeface="Roboto"/>
                <a:cs typeface="Roboto"/>
              </a:rPr>
              <a:t>The  Clean Energy Conference Australia Africa 2026 in Kigali &amp; Perth represents more than a gathering of stakeholders—it's the catalyst for continental transformation. When 600 million Africans still lack electricity access and the continent's energy demand is set to triple by 2030, the partnerships forged in Rwanda will determine whether Africa becomes a global clean energy leader or remains dependent on imported fossil fuels.</a:t>
            </a:r>
          </a:p>
        </p:txBody>
      </p:sp>
      <p:sp>
        <p:nvSpPr>
          <p:cNvPr id="6" name="Text 4"/>
          <p:cNvSpPr/>
          <p:nvPr/>
        </p:nvSpPr>
        <p:spPr>
          <a:xfrm>
            <a:off x="4534098" y="2241352"/>
            <a:ext cx="7185025" cy="876300"/>
          </a:xfrm>
          <a:prstGeom prst="rect">
            <a:avLst/>
          </a:prstGeom>
          <a:noFill/>
          <a:ln/>
        </p:spPr>
        <p:txBody>
          <a:bodyPr wrap="squar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1708"/>
              </a:lnSpc>
              <a:buNone/>
            </a:pPr>
            <a:r>
              <a:rPr lang="en-US" sz="1042">
                <a:solidFill>
                  <a:srgbClr val="002060"/>
                </a:solidFill>
                <a:latin typeface="Roboto" pitchFamily="34" charset="0"/>
                <a:ea typeface="Roboto" pitchFamily="34" charset="-122"/>
                <a:cs typeface="Roboto" pitchFamily="34" charset="-120"/>
              </a:rPr>
              <a:t>Rwanda's leadership in hosting this conference reflects our nation's commitment to Vision 2050 and our role as Africa's climate champion. The investments attracted, knowledge transferred, and partnerships established will accelerate Rwanda's renewable energy deployment while positioning our country as the regional hub for clean energy innovation and investment.</a:t>
            </a:r>
            <a:endParaRPr lang="en-US" sz="1042">
              <a:solidFill>
                <a:srgbClr val="002060"/>
              </a:solidFill>
            </a:endParaRPr>
          </a:p>
        </p:txBody>
      </p:sp>
      <p:sp>
        <p:nvSpPr>
          <p:cNvPr id="8" name="Shape 6"/>
          <p:cNvSpPr/>
          <p:nvPr/>
        </p:nvSpPr>
        <p:spPr>
          <a:xfrm>
            <a:off x="479128" y="3394769"/>
            <a:ext cx="19050" cy="746125"/>
          </a:xfrm>
          <a:prstGeom prst="rect">
            <a:avLst/>
          </a:prstGeom>
          <a:solidFill>
            <a:srgbClr val="1B1B27"/>
          </a:solidFill>
          <a:ln/>
        </p:spPr>
      </p:sp>
      <p:sp>
        <p:nvSpPr>
          <p:cNvPr id="9" name="Shape 7"/>
          <p:cNvSpPr/>
          <p:nvPr/>
        </p:nvSpPr>
        <p:spPr>
          <a:xfrm>
            <a:off x="479128" y="4294882"/>
            <a:ext cx="3653333" cy="1239540"/>
          </a:xfrm>
          <a:prstGeom prst="roundRect">
            <a:avLst>
              <a:gd name="adj" fmla="val 4638"/>
            </a:avLst>
          </a:prstGeom>
          <a:solidFill>
            <a:srgbClr val="E1E1EA"/>
          </a:solidFill>
          <a:ln w="7620">
            <a:solidFill>
              <a:srgbClr val="C7C7D0"/>
            </a:solidFill>
            <a:prstDash val="solid"/>
          </a:ln>
        </p:spPr>
      </p:sp>
      <p:sp>
        <p:nvSpPr>
          <p:cNvPr id="10" name="Text 8"/>
          <p:cNvSpPr/>
          <p:nvPr/>
        </p:nvSpPr>
        <p:spPr>
          <a:xfrm>
            <a:off x="622300" y="4438055"/>
            <a:ext cx="1711127" cy="213916"/>
          </a:xfrm>
          <a:prstGeom prst="rect">
            <a:avLst/>
          </a:prstGeom>
          <a:noFill/>
          <a:ln/>
        </p:spPr>
        <p:txBody>
          <a:bodyPr wrap="non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1667"/>
              </a:lnSpc>
              <a:buNone/>
            </a:pPr>
            <a:r>
              <a:rPr lang="en-US" sz="1333">
                <a:solidFill>
                  <a:srgbClr val="002060"/>
                </a:solidFill>
                <a:latin typeface="Raleway" pitchFamily="34" charset="0"/>
                <a:ea typeface="Raleway" pitchFamily="34" charset="-122"/>
                <a:cs typeface="Raleway" pitchFamily="34" charset="-120"/>
              </a:rPr>
              <a:t>For Rwanda</a:t>
            </a:r>
            <a:endParaRPr lang="en-US" sz="1333">
              <a:solidFill>
                <a:srgbClr val="002060"/>
              </a:solidFill>
            </a:endParaRPr>
          </a:p>
        </p:txBody>
      </p:sp>
      <p:sp>
        <p:nvSpPr>
          <p:cNvPr id="11" name="Text 9"/>
          <p:cNvSpPr/>
          <p:nvPr/>
        </p:nvSpPr>
        <p:spPr>
          <a:xfrm>
            <a:off x="622300" y="4734024"/>
            <a:ext cx="3366988" cy="657225"/>
          </a:xfrm>
          <a:prstGeom prst="rect">
            <a:avLst/>
          </a:prstGeom>
          <a:noFill/>
          <a:ln/>
        </p:spPr>
        <p:txBody>
          <a:bodyPr wrap="squar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1708"/>
              </a:lnSpc>
              <a:buNone/>
            </a:pPr>
            <a:r>
              <a:rPr lang="en-US" sz="1042">
                <a:solidFill>
                  <a:srgbClr val="002060"/>
                </a:solidFill>
                <a:latin typeface="Roboto" pitchFamily="34" charset="0"/>
                <a:ea typeface="Roboto" pitchFamily="34" charset="-122"/>
                <a:cs typeface="Roboto" pitchFamily="34" charset="-120"/>
              </a:rPr>
              <a:t>Enhanced international reputation, increased foreign investment, strengthened regional leadership, and accelerated progress toward Vision 2050 energy goals.</a:t>
            </a:r>
            <a:endParaRPr lang="en-US" sz="1042">
              <a:solidFill>
                <a:srgbClr val="002060"/>
              </a:solidFill>
            </a:endParaRPr>
          </a:p>
        </p:txBody>
      </p:sp>
      <p:sp>
        <p:nvSpPr>
          <p:cNvPr id="12" name="Shape 10"/>
          <p:cNvSpPr/>
          <p:nvPr/>
        </p:nvSpPr>
        <p:spPr>
          <a:xfrm>
            <a:off x="4269284" y="4294882"/>
            <a:ext cx="3653333" cy="1239540"/>
          </a:xfrm>
          <a:prstGeom prst="roundRect">
            <a:avLst>
              <a:gd name="adj" fmla="val 4638"/>
            </a:avLst>
          </a:prstGeom>
          <a:solidFill>
            <a:srgbClr val="E1E1EA"/>
          </a:solidFill>
          <a:ln w="7620">
            <a:solidFill>
              <a:srgbClr val="C7C7D0"/>
            </a:solidFill>
            <a:prstDash val="solid"/>
          </a:ln>
        </p:spPr>
      </p:sp>
      <p:sp>
        <p:nvSpPr>
          <p:cNvPr id="13" name="Text 11"/>
          <p:cNvSpPr/>
          <p:nvPr/>
        </p:nvSpPr>
        <p:spPr>
          <a:xfrm>
            <a:off x="4412457" y="4438055"/>
            <a:ext cx="1711127" cy="213916"/>
          </a:xfrm>
          <a:prstGeom prst="rect">
            <a:avLst/>
          </a:prstGeom>
          <a:noFill/>
          <a:ln/>
        </p:spPr>
        <p:txBody>
          <a:bodyPr wrap="non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1667"/>
              </a:lnSpc>
              <a:buNone/>
            </a:pPr>
            <a:r>
              <a:rPr lang="en-US" sz="1333">
                <a:solidFill>
                  <a:srgbClr val="002060"/>
                </a:solidFill>
                <a:latin typeface="Raleway" pitchFamily="34" charset="0"/>
                <a:ea typeface="Raleway" pitchFamily="34" charset="-122"/>
                <a:cs typeface="Raleway" pitchFamily="34" charset="-120"/>
              </a:rPr>
              <a:t>For Africa</a:t>
            </a:r>
            <a:endParaRPr lang="en-US" sz="1333">
              <a:solidFill>
                <a:srgbClr val="002060"/>
              </a:solidFill>
            </a:endParaRPr>
          </a:p>
        </p:txBody>
      </p:sp>
      <p:sp>
        <p:nvSpPr>
          <p:cNvPr id="14" name="Text 12"/>
          <p:cNvSpPr/>
          <p:nvPr/>
        </p:nvSpPr>
        <p:spPr>
          <a:xfrm>
            <a:off x="4412457" y="4734024"/>
            <a:ext cx="3366988" cy="657225"/>
          </a:xfrm>
          <a:prstGeom prst="rect">
            <a:avLst/>
          </a:prstGeom>
          <a:noFill/>
          <a:ln/>
        </p:spPr>
        <p:txBody>
          <a:bodyPr wrap="squar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1708"/>
              </a:lnSpc>
              <a:buNone/>
            </a:pPr>
            <a:r>
              <a:rPr lang="en-US" sz="1042">
                <a:solidFill>
                  <a:srgbClr val="002060"/>
                </a:solidFill>
                <a:latin typeface="Roboto" pitchFamily="34" charset="0"/>
                <a:ea typeface="Roboto" pitchFamily="34" charset="-122"/>
                <a:cs typeface="Roboto" pitchFamily="34" charset="-120"/>
              </a:rPr>
              <a:t>Coordinated continental energy strategy, increased international partnerships, accelerated renewable deployment, and improved energy access for millions.</a:t>
            </a:r>
            <a:endParaRPr lang="en-US" sz="1042">
              <a:solidFill>
                <a:srgbClr val="002060"/>
              </a:solidFill>
            </a:endParaRPr>
          </a:p>
        </p:txBody>
      </p:sp>
      <p:sp>
        <p:nvSpPr>
          <p:cNvPr id="15" name="Shape 13"/>
          <p:cNvSpPr/>
          <p:nvPr/>
        </p:nvSpPr>
        <p:spPr>
          <a:xfrm>
            <a:off x="8059440" y="4294882"/>
            <a:ext cx="3653333" cy="1239540"/>
          </a:xfrm>
          <a:prstGeom prst="roundRect">
            <a:avLst>
              <a:gd name="adj" fmla="val 4638"/>
            </a:avLst>
          </a:prstGeom>
          <a:solidFill>
            <a:srgbClr val="E1E1EA"/>
          </a:solidFill>
          <a:ln w="7620">
            <a:solidFill>
              <a:srgbClr val="C7C7D0"/>
            </a:solidFill>
            <a:prstDash val="solid"/>
          </a:ln>
        </p:spPr>
      </p:sp>
      <p:sp>
        <p:nvSpPr>
          <p:cNvPr id="16" name="Text 14"/>
          <p:cNvSpPr/>
          <p:nvPr/>
        </p:nvSpPr>
        <p:spPr>
          <a:xfrm>
            <a:off x="8202612" y="4438055"/>
            <a:ext cx="1711127" cy="213916"/>
          </a:xfrm>
          <a:prstGeom prst="rect">
            <a:avLst/>
          </a:prstGeom>
          <a:noFill/>
          <a:ln/>
        </p:spPr>
        <p:txBody>
          <a:bodyPr wrap="non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1667"/>
              </a:lnSpc>
              <a:buNone/>
            </a:pPr>
            <a:r>
              <a:rPr lang="en-US" sz="1333">
                <a:solidFill>
                  <a:srgbClr val="002060"/>
                </a:solidFill>
                <a:latin typeface="Raleway" pitchFamily="34" charset="0"/>
                <a:ea typeface="Raleway" pitchFamily="34" charset="-122"/>
                <a:cs typeface="Raleway" pitchFamily="34" charset="-120"/>
              </a:rPr>
              <a:t>For the World</a:t>
            </a:r>
            <a:endParaRPr lang="en-US" sz="1333">
              <a:solidFill>
                <a:srgbClr val="002060"/>
              </a:solidFill>
            </a:endParaRPr>
          </a:p>
        </p:txBody>
      </p:sp>
      <p:sp>
        <p:nvSpPr>
          <p:cNvPr id="17" name="Text 15"/>
          <p:cNvSpPr/>
          <p:nvPr/>
        </p:nvSpPr>
        <p:spPr>
          <a:xfrm>
            <a:off x="8202613" y="4734024"/>
            <a:ext cx="3366988" cy="657225"/>
          </a:xfrm>
          <a:prstGeom prst="rect">
            <a:avLst/>
          </a:prstGeom>
          <a:noFill/>
          <a:ln/>
        </p:spPr>
        <p:txBody>
          <a:bodyPr wrap="squar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1708"/>
              </a:lnSpc>
              <a:buNone/>
            </a:pPr>
            <a:r>
              <a:rPr lang="en-US" sz="1042">
                <a:solidFill>
                  <a:srgbClr val="002060"/>
                </a:solidFill>
                <a:latin typeface="Roboto" pitchFamily="34" charset="0"/>
                <a:ea typeface="Roboto" pitchFamily="34" charset="-122"/>
                <a:cs typeface="Roboto" pitchFamily="34" charset="-120"/>
              </a:rPr>
              <a:t>Significant progress toward global climate goals, demonstration of South-South cooperation success, and model for international clean energy partnerships.</a:t>
            </a:r>
            <a:endParaRPr lang="en-US" sz="1042">
              <a:solidFill>
                <a:srgbClr val="002060"/>
              </a:solidFill>
            </a:endParaRPr>
          </a:p>
        </p:txBody>
      </p:sp>
      <p:sp>
        <p:nvSpPr>
          <p:cNvPr id="18" name="Shape 16"/>
          <p:cNvSpPr/>
          <p:nvPr/>
        </p:nvSpPr>
        <p:spPr>
          <a:xfrm>
            <a:off x="479128" y="5756765"/>
            <a:ext cx="11233745" cy="23416"/>
          </a:xfrm>
          <a:prstGeom prst="rect">
            <a:avLst/>
          </a:prstGeom>
          <a:solidFill>
            <a:srgbClr val="3C3939">
              <a:alpha val="50000"/>
            </a:srgbClr>
          </a:solidFill>
          <a:ln/>
        </p:spPr>
      </p:sp>
      <p:pic>
        <p:nvPicPr>
          <p:cNvPr id="20" name="Picture 19">
            <a:extLst>
              <a:ext uri="{FF2B5EF4-FFF2-40B4-BE49-F238E27FC236}">
                <a16:creationId xmlns:a16="http://schemas.microsoft.com/office/drawing/2014/main" id="{5E24A9C0-AD86-4AEE-B9D6-1A372C19842B}"/>
              </a:ext>
            </a:extLst>
          </p:cNvPr>
          <p:cNvPicPr/>
          <p:nvPr/>
        </p:nvPicPr>
        <p:blipFill>
          <a:blip r:embed="rId3">
            <a:extLst>
              <a:ext uri="{28A0092B-C50C-407E-A947-70E740481C1C}">
                <a14:useLocalDpi xmlns:a14="http://schemas.microsoft.com/office/drawing/2010/main" val="0"/>
              </a:ext>
            </a:extLst>
          </a:blip>
          <a:stretch>
            <a:fillRect/>
          </a:stretch>
        </p:blipFill>
        <p:spPr>
          <a:xfrm>
            <a:off x="10264474" y="6365776"/>
            <a:ext cx="1956281" cy="44909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81FCB6-1888-1F4D-F10B-E96DF9C7A01C}"/>
              </a:ext>
            </a:extLst>
          </p:cNvPr>
          <p:cNvPicPr>
            <a:picLocks noChangeAspect="1"/>
          </p:cNvPicPr>
          <p:nvPr/>
        </p:nvPicPr>
        <p:blipFill>
          <a:blip r:embed="rId2"/>
          <a:stretch>
            <a:fillRect/>
          </a:stretch>
        </p:blipFill>
        <p:spPr>
          <a:xfrm>
            <a:off x="5619964" y="1479694"/>
            <a:ext cx="6020656" cy="5041158"/>
          </a:xfrm>
          <a:prstGeom prst="rect">
            <a:avLst/>
          </a:prstGeom>
        </p:spPr>
      </p:pic>
      <p:sp>
        <p:nvSpPr>
          <p:cNvPr id="7" name="object 3">
            <a:extLst>
              <a:ext uri="{FF2B5EF4-FFF2-40B4-BE49-F238E27FC236}">
                <a16:creationId xmlns:a16="http://schemas.microsoft.com/office/drawing/2014/main" id="{60FE2108-06EF-7DB1-1654-9C7BD2B43FEB}"/>
              </a:ext>
            </a:extLst>
          </p:cNvPr>
          <p:cNvSpPr txBox="1"/>
          <p:nvPr/>
        </p:nvSpPr>
        <p:spPr>
          <a:xfrm>
            <a:off x="4705966" y="337148"/>
            <a:ext cx="5114562" cy="566822"/>
          </a:xfrm>
          <a:prstGeom prst="rect">
            <a:avLst/>
          </a:prstGeom>
          <a:ln>
            <a:noFill/>
          </a:ln>
        </p:spPr>
        <p:txBody>
          <a:bodyPr vert="horz" wrap="square" lIns="0" tIns="12700" rIns="0" bIns="0" rtlCol="0" anchor="t">
            <a:spAutoFit/>
          </a:bodyPr>
          <a:lstStyle>
            <a:defPPr>
              <a:defRPr kern="0"/>
            </a:defPPr>
          </a:lstStyle>
          <a:p>
            <a:pPr marL="12700">
              <a:lnSpc>
                <a:spcPct val="100000"/>
              </a:lnSpc>
              <a:spcBef>
                <a:spcPts val="100"/>
              </a:spcBef>
            </a:pPr>
            <a:r>
              <a:rPr sz="3600" b="1" spc="-10" dirty="0">
                <a:solidFill>
                  <a:schemeClr val="bg1"/>
                </a:solidFill>
                <a:latin typeface="Arial"/>
                <a:cs typeface="Arial"/>
              </a:rPr>
              <a:t>Conference</a:t>
            </a:r>
            <a:r>
              <a:rPr sz="3600" b="1" spc="-25" dirty="0">
                <a:solidFill>
                  <a:schemeClr val="bg1"/>
                </a:solidFill>
                <a:latin typeface="Arial"/>
                <a:cs typeface="Arial"/>
              </a:rPr>
              <a:t> </a:t>
            </a:r>
            <a:r>
              <a:rPr sz="3600" b="1" spc="-10" dirty="0">
                <a:solidFill>
                  <a:schemeClr val="bg1"/>
                </a:solidFill>
                <a:latin typeface="Arial"/>
                <a:cs typeface="Arial"/>
              </a:rPr>
              <a:t>Objectives</a:t>
            </a:r>
            <a:endParaRPr sz="3600" dirty="0">
              <a:solidFill>
                <a:schemeClr val="bg1"/>
              </a:solidFill>
              <a:latin typeface="Arial"/>
              <a:cs typeface="Arial"/>
            </a:endParaRPr>
          </a:p>
        </p:txBody>
      </p:sp>
      <p:pic>
        <p:nvPicPr>
          <p:cNvPr id="3" name="object 6" descr="A black background with white text  AI-generated content may be incorrect.">
            <a:extLst>
              <a:ext uri="{FF2B5EF4-FFF2-40B4-BE49-F238E27FC236}">
                <a16:creationId xmlns:a16="http://schemas.microsoft.com/office/drawing/2014/main" id="{C22FDB88-19A1-4C7D-29D5-9D84CBC82BD6}"/>
              </a:ext>
            </a:extLst>
          </p:cNvPr>
          <p:cNvPicPr/>
          <p:nvPr/>
        </p:nvPicPr>
        <p:blipFill>
          <a:blip r:embed="rId3" cstate="print"/>
          <a:stretch>
            <a:fillRect/>
          </a:stretch>
        </p:blipFill>
        <p:spPr>
          <a:xfrm>
            <a:off x="337094" y="260023"/>
            <a:ext cx="3467100" cy="726948"/>
          </a:xfrm>
          <a:prstGeom prst="rect">
            <a:avLst/>
          </a:prstGeom>
        </p:spPr>
      </p:pic>
      <p:sp>
        <p:nvSpPr>
          <p:cNvPr id="2" name="Rectangle 1">
            <a:extLst>
              <a:ext uri="{FF2B5EF4-FFF2-40B4-BE49-F238E27FC236}">
                <a16:creationId xmlns:a16="http://schemas.microsoft.com/office/drawing/2014/main" id="{EC0B6A2E-DC47-5D32-9931-16A1A081A534}"/>
              </a:ext>
            </a:extLst>
          </p:cNvPr>
          <p:cNvSpPr/>
          <p:nvPr/>
        </p:nvSpPr>
        <p:spPr>
          <a:xfrm>
            <a:off x="551380" y="2235855"/>
            <a:ext cx="4855169" cy="3350834"/>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0102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651868" y="963315"/>
            <a:ext cx="6734968" cy="582018"/>
          </a:xfrm>
          <a:prstGeom prst="rect">
            <a:avLst/>
          </a:prstGeom>
          <a:noFill/>
          <a:ln/>
        </p:spPr>
        <p:txBody>
          <a:bodyPr wrap="non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4541"/>
              </a:lnSpc>
              <a:buNone/>
            </a:pPr>
            <a:r>
              <a:rPr lang="en-US" sz="3625" b="1" dirty="0">
                <a:solidFill>
                  <a:srgbClr val="002060"/>
                </a:solidFill>
                <a:latin typeface="Raleway" pitchFamily="34" charset="0"/>
                <a:ea typeface="Raleway" pitchFamily="34" charset="-122"/>
                <a:cs typeface="Raleway" pitchFamily="34" charset="-120"/>
              </a:rPr>
              <a:t>Global Visibility &amp; Media Impact</a:t>
            </a:r>
            <a:endParaRPr lang="en-US" sz="3625" b="1" dirty="0">
              <a:solidFill>
                <a:srgbClr val="002060"/>
              </a:solidFill>
            </a:endParaRPr>
          </a:p>
        </p:txBody>
      </p:sp>
      <p:sp>
        <p:nvSpPr>
          <p:cNvPr id="3" name="Shape 1"/>
          <p:cNvSpPr/>
          <p:nvPr/>
        </p:nvSpPr>
        <p:spPr>
          <a:xfrm>
            <a:off x="651868" y="1917800"/>
            <a:ext cx="3505200" cy="2873474"/>
          </a:xfrm>
          <a:prstGeom prst="roundRect">
            <a:avLst>
              <a:gd name="adj" fmla="val 2722"/>
            </a:avLst>
          </a:prstGeom>
          <a:solidFill>
            <a:srgbClr val="E1E1EA"/>
          </a:solidFill>
          <a:ln w="7620">
            <a:solidFill>
              <a:srgbClr val="C7C7D0"/>
            </a:solidFill>
            <a:prstDash val="solid"/>
          </a:ln>
        </p:spPr>
      </p:sp>
      <p:sp>
        <p:nvSpPr>
          <p:cNvPr id="4" name="Text 2"/>
          <p:cNvSpPr/>
          <p:nvPr/>
        </p:nvSpPr>
        <p:spPr>
          <a:xfrm>
            <a:off x="844451" y="2110383"/>
            <a:ext cx="3076278" cy="290909"/>
          </a:xfrm>
          <a:prstGeom prst="rect">
            <a:avLst/>
          </a:prstGeom>
          <a:noFill/>
          <a:ln/>
        </p:spPr>
        <p:txBody>
          <a:bodyPr wrap="non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2250"/>
              </a:lnSpc>
              <a:buNone/>
            </a:pPr>
            <a:r>
              <a:rPr lang="en-US" sz="1792" b="1" dirty="0">
                <a:solidFill>
                  <a:srgbClr val="002060"/>
                </a:solidFill>
                <a:latin typeface="Raleway" pitchFamily="34" charset="0"/>
                <a:ea typeface="Raleway" pitchFamily="34" charset="-122"/>
                <a:cs typeface="Raleway" pitchFamily="34" charset="-120"/>
              </a:rPr>
              <a:t>International Press Coverage</a:t>
            </a:r>
            <a:endParaRPr lang="en-US" sz="1792" b="1" dirty="0">
              <a:solidFill>
                <a:srgbClr val="002060"/>
              </a:solidFill>
            </a:endParaRPr>
          </a:p>
        </p:txBody>
      </p:sp>
      <p:sp>
        <p:nvSpPr>
          <p:cNvPr id="5" name="Text 3"/>
          <p:cNvSpPr/>
          <p:nvPr/>
        </p:nvSpPr>
        <p:spPr>
          <a:xfrm>
            <a:off x="844451" y="2513013"/>
            <a:ext cx="3120033" cy="2085678"/>
          </a:xfrm>
          <a:prstGeom prst="rect">
            <a:avLst/>
          </a:prstGeom>
          <a:noFill/>
          <a:ln/>
        </p:spPr>
        <p:txBody>
          <a:bodyPr wrap="squar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2333"/>
              </a:lnSpc>
              <a:buNone/>
            </a:pPr>
            <a:r>
              <a:rPr lang="en-US" sz="1458">
                <a:solidFill>
                  <a:srgbClr val="002060"/>
                </a:solidFill>
                <a:latin typeface="Roboto" pitchFamily="34" charset="0"/>
                <a:ea typeface="Roboto" pitchFamily="34" charset="-122"/>
                <a:cs typeface="Roboto" pitchFamily="34" charset="-120"/>
              </a:rPr>
              <a:t>Strategic engagement with global energy media, including Financial Times Energy, Bloomberg New Energy Finance, and African Business Magazine, ensuring Rwanda's clean energy narrative reaches key decision-makers worldwide.</a:t>
            </a:r>
            <a:endParaRPr lang="en-US" sz="1458">
              <a:solidFill>
                <a:srgbClr val="002060"/>
              </a:solidFill>
            </a:endParaRPr>
          </a:p>
        </p:txBody>
      </p:sp>
      <p:sp>
        <p:nvSpPr>
          <p:cNvPr id="6" name="Shape 4"/>
          <p:cNvSpPr/>
          <p:nvPr/>
        </p:nvSpPr>
        <p:spPr>
          <a:xfrm>
            <a:off x="4343301" y="1917800"/>
            <a:ext cx="3505299" cy="2873474"/>
          </a:xfrm>
          <a:prstGeom prst="roundRect">
            <a:avLst>
              <a:gd name="adj" fmla="val 2722"/>
            </a:avLst>
          </a:prstGeom>
          <a:solidFill>
            <a:srgbClr val="E1E1EA"/>
          </a:solidFill>
          <a:ln w="7620">
            <a:solidFill>
              <a:srgbClr val="C7C7D0"/>
            </a:solidFill>
            <a:prstDash val="solid"/>
          </a:ln>
        </p:spPr>
      </p:sp>
      <p:sp>
        <p:nvSpPr>
          <p:cNvPr id="7" name="Text 5"/>
          <p:cNvSpPr/>
          <p:nvPr/>
        </p:nvSpPr>
        <p:spPr>
          <a:xfrm>
            <a:off x="4535885" y="2110383"/>
            <a:ext cx="2328069" cy="290909"/>
          </a:xfrm>
          <a:prstGeom prst="rect">
            <a:avLst/>
          </a:prstGeom>
          <a:noFill/>
          <a:ln/>
        </p:spPr>
        <p:txBody>
          <a:bodyPr wrap="non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2250"/>
              </a:lnSpc>
              <a:buNone/>
            </a:pPr>
            <a:r>
              <a:rPr lang="en-US" sz="1792" b="1">
                <a:solidFill>
                  <a:srgbClr val="002060"/>
                </a:solidFill>
                <a:latin typeface="Raleway" pitchFamily="34" charset="0"/>
                <a:ea typeface="Raleway" pitchFamily="34" charset="-122"/>
                <a:cs typeface="Raleway" pitchFamily="34" charset="-120"/>
              </a:rPr>
              <a:t>Diplomatic Exposure</a:t>
            </a:r>
            <a:endParaRPr lang="en-US" sz="1792" b="1">
              <a:solidFill>
                <a:srgbClr val="002060"/>
              </a:solidFill>
            </a:endParaRPr>
          </a:p>
        </p:txBody>
      </p:sp>
      <p:sp>
        <p:nvSpPr>
          <p:cNvPr id="8" name="Text 6"/>
          <p:cNvSpPr/>
          <p:nvPr/>
        </p:nvSpPr>
        <p:spPr>
          <a:xfrm>
            <a:off x="4535884" y="2513013"/>
            <a:ext cx="3120132" cy="2085678"/>
          </a:xfrm>
          <a:prstGeom prst="rect">
            <a:avLst/>
          </a:prstGeom>
          <a:noFill/>
          <a:ln/>
        </p:spPr>
        <p:txBody>
          <a:bodyPr wrap="squar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2333"/>
              </a:lnSpc>
              <a:buNone/>
            </a:pPr>
            <a:r>
              <a:rPr lang="en-US" sz="1458">
                <a:solidFill>
                  <a:srgbClr val="002060"/>
                </a:solidFill>
                <a:latin typeface="Roboto" pitchFamily="34" charset="0"/>
                <a:ea typeface="Roboto" pitchFamily="34" charset="-122"/>
                <a:cs typeface="Roboto" pitchFamily="34" charset="-120"/>
              </a:rPr>
              <a:t>High-level diplomatic engagements with ambassadors, development partners, and multilateral organizations, positioning Rwanda as Africa's energy convenor and trusted partner for sustainable development initiatives.</a:t>
            </a:r>
            <a:endParaRPr lang="en-US" sz="1458">
              <a:solidFill>
                <a:srgbClr val="002060"/>
              </a:solidFill>
            </a:endParaRPr>
          </a:p>
        </p:txBody>
      </p:sp>
      <p:sp>
        <p:nvSpPr>
          <p:cNvPr id="9" name="Shape 7"/>
          <p:cNvSpPr/>
          <p:nvPr/>
        </p:nvSpPr>
        <p:spPr>
          <a:xfrm>
            <a:off x="8034833" y="1917800"/>
            <a:ext cx="3505200" cy="2873474"/>
          </a:xfrm>
          <a:prstGeom prst="roundRect">
            <a:avLst>
              <a:gd name="adj" fmla="val 2722"/>
            </a:avLst>
          </a:prstGeom>
          <a:solidFill>
            <a:srgbClr val="E1E1EA"/>
          </a:solidFill>
          <a:ln w="7620">
            <a:solidFill>
              <a:srgbClr val="C7C7D0"/>
            </a:solidFill>
            <a:prstDash val="solid"/>
          </a:ln>
        </p:spPr>
      </p:sp>
      <p:sp>
        <p:nvSpPr>
          <p:cNvPr id="10" name="Text 8"/>
          <p:cNvSpPr/>
          <p:nvPr/>
        </p:nvSpPr>
        <p:spPr>
          <a:xfrm>
            <a:off x="8227418" y="2110383"/>
            <a:ext cx="2328069" cy="290909"/>
          </a:xfrm>
          <a:prstGeom prst="rect">
            <a:avLst/>
          </a:prstGeom>
          <a:noFill/>
          <a:ln/>
        </p:spPr>
        <p:txBody>
          <a:bodyPr wrap="non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2250"/>
              </a:lnSpc>
              <a:buNone/>
            </a:pPr>
            <a:r>
              <a:rPr lang="en-US" sz="1792" b="1">
                <a:solidFill>
                  <a:srgbClr val="002060"/>
                </a:solidFill>
                <a:latin typeface="Raleway" pitchFamily="34" charset="0"/>
                <a:ea typeface="Raleway" pitchFamily="34" charset="-122"/>
                <a:cs typeface="Raleway" pitchFamily="34" charset="-120"/>
              </a:rPr>
              <a:t>Digital Amplification</a:t>
            </a:r>
            <a:endParaRPr lang="en-US" sz="1792" b="1">
              <a:solidFill>
                <a:srgbClr val="002060"/>
              </a:solidFill>
            </a:endParaRPr>
          </a:p>
        </p:txBody>
      </p:sp>
      <p:sp>
        <p:nvSpPr>
          <p:cNvPr id="11" name="Text 9"/>
          <p:cNvSpPr/>
          <p:nvPr/>
        </p:nvSpPr>
        <p:spPr>
          <a:xfrm>
            <a:off x="8227418" y="2513013"/>
            <a:ext cx="3120033" cy="2085678"/>
          </a:xfrm>
          <a:prstGeom prst="rect">
            <a:avLst/>
          </a:prstGeom>
          <a:noFill/>
          <a:ln/>
        </p:spPr>
        <p:txBody>
          <a:bodyPr wrap="squar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2333"/>
              </a:lnSpc>
              <a:buNone/>
            </a:pPr>
            <a:r>
              <a:rPr lang="en-US" sz="1458">
                <a:solidFill>
                  <a:srgbClr val="002060"/>
                </a:solidFill>
                <a:latin typeface="Roboto" pitchFamily="34" charset="0"/>
                <a:ea typeface="Roboto" pitchFamily="34" charset="-122"/>
                <a:cs typeface="Roboto" pitchFamily="34" charset="-120"/>
              </a:rPr>
              <a:t>Comprehensive digital strategy leveraging social media, online publications, and virtual participation options to extend the summit's reach beyond physical attendees to global audiences interested in Africa's energy future.</a:t>
            </a:r>
            <a:endParaRPr lang="en-US" sz="1458">
              <a:solidFill>
                <a:srgbClr val="002060"/>
              </a:solidFill>
            </a:endParaRPr>
          </a:p>
        </p:txBody>
      </p:sp>
      <p:sp>
        <p:nvSpPr>
          <p:cNvPr id="12" name="Text 10"/>
          <p:cNvSpPr/>
          <p:nvPr/>
        </p:nvSpPr>
        <p:spPr>
          <a:xfrm>
            <a:off x="651868" y="5000724"/>
            <a:ext cx="10888266" cy="893862"/>
          </a:xfrm>
          <a:prstGeom prst="rect">
            <a:avLst/>
          </a:prstGeom>
          <a:noFill/>
          <a:ln/>
        </p:spPr>
        <p:txBody>
          <a:bodyPr wrap="squar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2333"/>
              </a:lnSpc>
              <a:buNone/>
            </a:pPr>
            <a:r>
              <a:rPr lang="en-US" sz="1458">
                <a:solidFill>
                  <a:srgbClr val="002060"/>
                </a:solidFill>
                <a:latin typeface="Roboto" pitchFamily="34" charset="0"/>
                <a:ea typeface="Roboto" pitchFamily="34" charset="-122"/>
                <a:cs typeface="Roboto" pitchFamily="34" charset="-120"/>
              </a:rPr>
              <a:t>The summit's media strategy emphasizes Rwanda's unique position as both a successful implementer of clean energy solutions and a credible convener of continental dialogue. Through coordinated press conferences, exclusive access opportunities, and strategic storytelling, the event will generate sustained international attention that extends well beyond the summit dates.</a:t>
            </a:r>
            <a:endParaRPr lang="en-US" sz="1458">
              <a:solidFill>
                <a:srgbClr val="002060"/>
              </a:solidFill>
            </a:endParaRPr>
          </a:p>
        </p:txBody>
      </p:sp>
      <p:pic>
        <p:nvPicPr>
          <p:cNvPr id="13" name="Picture 12">
            <a:extLst>
              <a:ext uri="{FF2B5EF4-FFF2-40B4-BE49-F238E27FC236}">
                <a16:creationId xmlns:a16="http://schemas.microsoft.com/office/drawing/2014/main" id="{0631D95F-61AB-440C-A2C8-DBD29EBE0BBF}"/>
              </a:ext>
            </a:extLst>
          </p:cNvPr>
          <p:cNvPicPr/>
          <p:nvPr/>
        </p:nvPicPr>
        <p:blipFill>
          <a:blip r:embed="rId3">
            <a:extLst>
              <a:ext uri="{28A0092B-C50C-407E-A947-70E740481C1C}">
                <a14:useLocalDpi xmlns:a14="http://schemas.microsoft.com/office/drawing/2010/main" val="0"/>
              </a:ext>
            </a:extLst>
          </a:blip>
          <a:stretch>
            <a:fillRect/>
          </a:stretch>
        </p:blipFill>
        <p:spPr>
          <a:xfrm>
            <a:off x="10278850" y="6466417"/>
            <a:ext cx="2143188" cy="39158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651569" y="512763"/>
            <a:ext cx="9654083" cy="581719"/>
          </a:xfrm>
          <a:prstGeom prst="rect">
            <a:avLst/>
          </a:prstGeom>
          <a:noFill/>
          <a:ln/>
        </p:spPr>
        <p:txBody>
          <a:bodyPr wrap="non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nSpc>
                <a:spcPts val="4541"/>
              </a:lnSpc>
            </a:pPr>
            <a:r>
              <a:rPr lang="en-US" sz="3625" b="1" dirty="0">
                <a:solidFill>
                  <a:srgbClr val="002060"/>
                </a:solidFill>
                <a:latin typeface="Raleway"/>
                <a:ea typeface="Raleway" pitchFamily="34" charset="-122"/>
                <a:cs typeface="Raleway" pitchFamily="34" charset="-120"/>
              </a:rPr>
              <a:t>Showcasing  Clean Energy Success</a:t>
            </a:r>
            <a:endParaRPr lang="en-US" sz="3625" b="1" dirty="0">
              <a:solidFill>
                <a:srgbClr val="002060"/>
              </a:solidFill>
              <a:latin typeface="Raleway"/>
            </a:endParaRPr>
          </a:p>
        </p:txBody>
      </p:sp>
      <p:sp>
        <p:nvSpPr>
          <p:cNvPr id="3" name="Text 1"/>
          <p:cNvSpPr/>
          <p:nvPr/>
        </p:nvSpPr>
        <p:spPr>
          <a:xfrm>
            <a:off x="651570" y="1466751"/>
            <a:ext cx="10888861" cy="893267"/>
          </a:xfrm>
          <a:prstGeom prst="rect">
            <a:avLst/>
          </a:prstGeom>
          <a:noFill/>
          <a:ln/>
        </p:spPr>
        <p:txBody>
          <a:bodyPr wrap="squar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2333"/>
              </a:lnSpc>
              <a:buNone/>
            </a:pPr>
            <a:r>
              <a:rPr lang="en-US" sz="1458">
                <a:solidFill>
                  <a:srgbClr val="002060"/>
                </a:solidFill>
                <a:latin typeface="Roboto" pitchFamily="34" charset="0"/>
                <a:ea typeface="Roboto" pitchFamily="34" charset="-122"/>
                <a:cs typeface="Roboto" pitchFamily="34" charset="-120"/>
              </a:rPr>
              <a:t>Rwanda's remarkable clean energy achievements provide compelling evidence of what's possible when visionary leadership meets strategic implementation. The summit will serve as a comprehensive showcase of these successes, demonstrating practical solutions that other African nations can adapt to their unique contexts.</a:t>
            </a:r>
            <a:endParaRPr lang="en-US" sz="1458">
              <a:solidFill>
                <a:srgbClr val="002060"/>
              </a:solidFill>
            </a:endParaRPr>
          </a:p>
        </p:txBody>
      </p:sp>
      <p:sp>
        <p:nvSpPr>
          <p:cNvPr id="4" name="Text 2"/>
          <p:cNvSpPr/>
          <p:nvPr/>
        </p:nvSpPr>
        <p:spPr>
          <a:xfrm>
            <a:off x="651570" y="2755603"/>
            <a:ext cx="2568476" cy="290909"/>
          </a:xfrm>
          <a:prstGeom prst="rect">
            <a:avLst/>
          </a:prstGeom>
          <a:noFill/>
          <a:ln/>
        </p:spPr>
        <p:txBody>
          <a:bodyPr wrap="non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2250"/>
              </a:lnSpc>
              <a:buNone/>
            </a:pPr>
            <a:r>
              <a:rPr lang="en-US" sz="1792" b="1" dirty="0">
                <a:solidFill>
                  <a:srgbClr val="002060"/>
                </a:solidFill>
                <a:latin typeface="Raleway" pitchFamily="34" charset="0"/>
                <a:ea typeface="Raleway" pitchFamily="34" charset="-122"/>
                <a:cs typeface="Raleway" pitchFamily="34" charset="-120"/>
              </a:rPr>
              <a:t>Hydropower Excellence</a:t>
            </a:r>
            <a:endParaRPr lang="en-US" sz="1792" b="1" dirty="0">
              <a:solidFill>
                <a:srgbClr val="002060"/>
              </a:solidFill>
            </a:endParaRPr>
          </a:p>
        </p:txBody>
      </p:sp>
      <p:sp>
        <p:nvSpPr>
          <p:cNvPr id="5" name="Text 3"/>
          <p:cNvSpPr/>
          <p:nvPr/>
        </p:nvSpPr>
        <p:spPr>
          <a:xfrm>
            <a:off x="651569" y="3158133"/>
            <a:ext cx="3474443" cy="2084288"/>
          </a:xfrm>
          <a:prstGeom prst="rect">
            <a:avLst/>
          </a:prstGeom>
          <a:noFill/>
          <a:ln/>
        </p:spPr>
        <p:txBody>
          <a:bodyPr wrap="squar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2333"/>
              </a:lnSpc>
              <a:buNone/>
            </a:pPr>
            <a:r>
              <a:rPr lang="en-US" sz="1458" dirty="0">
                <a:solidFill>
                  <a:srgbClr val="002060"/>
                </a:solidFill>
                <a:latin typeface="Roboto" pitchFamily="34" charset="0"/>
                <a:ea typeface="Roboto" pitchFamily="34" charset="-122"/>
                <a:cs typeface="Roboto" pitchFamily="34" charset="-120"/>
              </a:rPr>
              <a:t>Rwanda's strategic investment in hydropower infrastructure has transformed the nation's energy landscape, with facilities like </a:t>
            </a:r>
            <a:r>
              <a:rPr lang="en-US" sz="1458" dirty="0" err="1">
                <a:solidFill>
                  <a:srgbClr val="002060"/>
                </a:solidFill>
                <a:latin typeface="Roboto" pitchFamily="34" charset="0"/>
                <a:ea typeface="Roboto" pitchFamily="34" charset="-122"/>
                <a:cs typeface="Roboto" pitchFamily="34" charset="-120"/>
              </a:rPr>
              <a:t>Nyabarongo</a:t>
            </a:r>
            <a:r>
              <a:rPr lang="en-US" sz="1458" dirty="0">
                <a:solidFill>
                  <a:srgbClr val="002060"/>
                </a:solidFill>
                <a:latin typeface="Roboto" pitchFamily="34" charset="0"/>
                <a:ea typeface="Roboto" pitchFamily="34" charset="-122"/>
                <a:cs typeface="Roboto" pitchFamily="34" charset="-120"/>
              </a:rPr>
              <a:t> and </a:t>
            </a:r>
            <a:r>
              <a:rPr lang="en-US" sz="1458" dirty="0" err="1">
                <a:solidFill>
                  <a:srgbClr val="002060"/>
                </a:solidFill>
                <a:latin typeface="Roboto" pitchFamily="34" charset="0"/>
                <a:ea typeface="Roboto" pitchFamily="34" charset="-122"/>
                <a:cs typeface="Roboto" pitchFamily="34" charset="-120"/>
              </a:rPr>
              <a:t>Rusumo</a:t>
            </a:r>
            <a:r>
              <a:rPr lang="en-US" sz="1458" dirty="0">
                <a:solidFill>
                  <a:srgbClr val="002060"/>
                </a:solidFill>
                <a:latin typeface="Roboto" pitchFamily="34" charset="0"/>
                <a:ea typeface="Roboto" pitchFamily="34" charset="-122"/>
                <a:cs typeface="Roboto" pitchFamily="34" charset="-120"/>
              </a:rPr>
              <a:t> generating clean electricity while creating thousands of jobs and supporting rural development initiatives.</a:t>
            </a:r>
            <a:endParaRPr lang="en-US" sz="1458" dirty="0">
              <a:solidFill>
                <a:srgbClr val="002060"/>
              </a:solidFill>
            </a:endParaRPr>
          </a:p>
        </p:txBody>
      </p:sp>
      <p:sp>
        <p:nvSpPr>
          <p:cNvPr id="6" name="Text 4"/>
          <p:cNvSpPr/>
          <p:nvPr/>
        </p:nvSpPr>
        <p:spPr>
          <a:xfrm>
            <a:off x="4358680" y="2755603"/>
            <a:ext cx="2642195" cy="290909"/>
          </a:xfrm>
          <a:prstGeom prst="rect">
            <a:avLst/>
          </a:prstGeom>
          <a:noFill/>
          <a:ln/>
        </p:spPr>
        <p:txBody>
          <a:bodyPr wrap="non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2250"/>
              </a:lnSpc>
              <a:buNone/>
            </a:pPr>
            <a:r>
              <a:rPr lang="en-US" sz="1792" b="1">
                <a:solidFill>
                  <a:srgbClr val="002060"/>
                </a:solidFill>
                <a:latin typeface="Raleway" pitchFamily="34" charset="0"/>
                <a:ea typeface="Raleway" pitchFamily="34" charset="-122"/>
                <a:cs typeface="Raleway" pitchFamily="34" charset="-120"/>
              </a:rPr>
              <a:t>Off-Grid Solar Innovation</a:t>
            </a:r>
            <a:endParaRPr lang="en-US" sz="1792" b="1">
              <a:solidFill>
                <a:srgbClr val="002060"/>
              </a:solidFill>
            </a:endParaRPr>
          </a:p>
        </p:txBody>
      </p:sp>
      <p:sp>
        <p:nvSpPr>
          <p:cNvPr id="7" name="Text 5"/>
          <p:cNvSpPr/>
          <p:nvPr/>
        </p:nvSpPr>
        <p:spPr>
          <a:xfrm>
            <a:off x="4358680" y="3158133"/>
            <a:ext cx="3474542" cy="1786533"/>
          </a:xfrm>
          <a:prstGeom prst="rect">
            <a:avLst/>
          </a:prstGeom>
          <a:noFill/>
          <a:ln/>
        </p:spPr>
        <p:txBody>
          <a:bodyPr wrap="squar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2333"/>
              </a:lnSpc>
              <a:buNone/>
            </a:pPr>
            <a:r>
              <a:rPr lang="en-US" sz="1458">
                <a:solidFill>
                  <a:srgbClr val="002060"/>
                </a:solidFill>
                <a:latin typeface="Roboto" pitchFamily="34" charset="0"/>
                <a:ea typeface="Roboto" pitchFamily="34" charset="-122"/>
                <a:cs typeface="Roboto" pitchFamily="34" charset="-120"/>
              </a:rPr>
              <a:t>Pioneering off-grid solar programs have brought electricity to remote communities across Rwanda, demonstrating how innovative financing and community engagement can accelerate energy access in challenging geographical areas.</a:t>
            </a:r>
            <a:endParaRPr lang="en-US" sz="1458">
              <a:solidFill>
                <a:srgbClr val="002060"/>
              </a:solidFill>
            </a:endParaRPr>
          </a:p>
        </p:txBody>
      </p:sp>
      <p:sp>
        <p:nvSpPr>
          <p:cNvPr id="8" name="Text 6"/>
          <p:cNvSpPr/>
          <p:nvPr/>
        </p:nvSpPr>
        <p:spPr>
          <a:xfrm>
            <a:off x="8065889" y="2755603"/>
            <a:ext cx="2327275" cy="290909"/>
          </a:xfrm>
          <a:prstGeom prst="rect">
            <a:avLst/>
          </a:prstGeom>
          <a:noFill/>
          <a:ln/>
        </p:spPr>
        <p:txBody>
          <a:bodyPr wrap="non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2250"/>
              </a:lnSpc>
              <a:buNone/>
            </a:pPr>
            <a:r>
              <a:rPr lang="en-US" sz="1792" b="1">
                <a:solidFill>
                  <a:srgbClr val="002060"/>
                </a:solidFill>
                <a:latin typeface="Raleway" pitchFamily="34" charset="0"/>
                <a:ea typeface="Raleway" pitchFamily="34" charset="-122"/>
                <a:cs typeface="Raleway" pitchFamily="34" charset="-120"/>
              </a:rPr>
              <a:t>Green City Projects</a:t>
            </a:r>
            <a:endParaRPr lang="en-US" sz="1792" b="1">
              <a:solidFill>
                <a:srgbClr val="002060"/>
              </a:solidFill>
            </a:endParaRPr>
          </a:p>
        </p:txBody>
      </p:sp>
      <p:sp>
        <p:nvSpPr>
          <p:cNvPr id="9" name="Text 7"/>
          <p:cNvSpPr/>
          <p:nvPr/>
        </p:nvSpPr>
        <p:spPr>
          <a:xfrm>
            <a:off x="8065889" y="3158133"/>
            <a:ext cx="3474542" cy="1786533"/>
          </a:xfrm>
          <a:prstGeom prst="rect">
            <a:avLst/>
          </a:prstGeom>
          <a:noFill/>
          <a:ln/>
        </p:spPr>
        <p:txBody>
          <a:bodyPr wrap="squar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2333"/>
              </a:lnSpc>
              <a:buNone/>
            </a:pPr>
            <a:r>
              <a:rPr lang="en-US" sz="1458">
                <a:solidFill>
                  <a:srgbClr val="002060"/>
                </a:solidFill>
                <a:latin typeface="Roboto" pitchFamily="34" charset="0"/>
                <a:ea typeface="Roboto" pitchFamily="34" charset="-122"/>
                <a:cs typeface="Roboto" pitchFamily="34" charset="-120"/>
              </a:rPr>
              <a:t>Kigali's emergence as a model green city showcases integrated urban planning that prioritizes renewable energy, sustainable transportation, and environmental protection while maintaining rapid economic growth and development.</a:t>
            </a:r>
            <a:endParaRPr lang="en-US" sz="1458">
              <a:solidFill>
                <a:srgbClr val="002060"/>
              </a:solidFill>
            </a:endParaRPr>
          </a:p>
        </p:txBody>
      </p:sp>
      <p:sp>
        <p:nvSpPr>
          <p:cNvPr id="10" name="Text 8"/>
          <p:cNvSpPr/>
          <p:nvPr/>
        </p:nvSpPr>
        <p:spPr>
          <a:xfrm>
            <a:off x="651570" y="5451872"/>
            <a:ext cx="10888861" cy="893267"/>
          </a:xfrm>
          <a:prstGeom prst="rect">
            <a:avLst/>
          </a:prstGeom>
          <a:noFill/>
          <a:ln/>
        </p:spPr>
        <p:txBody>
          <a:bodyPr wrap="squar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2333"/>
              </a:lnSpc>
              <a:buNone/>
            </a:pPr>
            <a:r>
              <a:rPr lang="en-US" sz="1458">
                <a:solidFill>
                  <a:srgbClr val="002060"/>
                </a:solidFill>
                <a:latin typeface="Roboto" pitchFamily="34" charset="0"/>
                <a:ea typeface="Roboto" pitchFamily="34" charset="-122"/>
                <a:cs typeface="Roboto" pitchFamily="34" charset="-120"/>
              </a:rPr>
              <a:t>These success stories will be presented through interactive exhibitions, site visits, and detailed case studies that provide visiting delegates with actionable insights they can implement in their own countries. The summit's showcase approach transforms Rwanda's achievements into continental resources for accelerated clean energy deployment.</a:t>
            </a:r>
            <a:endParaRPr lang="en-US" sz="1458">
              <a:solidFill>
                <a:srgbClr val="002060"/>
              </a:solidFill>
            </a:endParaRPr>
          </a:p>
        </p:txBody>
      </p:sp>
      <p:pic>
        <p:nvPicPr>
          <p:cNvPr id="11" name="Picture 10">
            <a:extLst>
              <a:ext uri="{FF2B5EF4-FFF2-40B4-BE49-F238E27FC236}">
                <a16:creationId xmlns:a16="http://schemas.microsoft.com/office/drawing/2014/main" id="{1F48B1B2-4E7F-4441-BF83-7AE4EFB59A22}"/>
              </a:ext>
            </a:extLst>
          </p:cNvPr>
          <p:cNvPicPr/>
          <p:nvPr/>
        </p:nvPicPr>
        <p:blipFill>
          <a:blip r:embed="rId3">
            <a:extLst>
              <a:ext uri="{28A0092B-C50C-407E-A947-70E740481C1C}">
                <a14:useLocalDpi xmlns:a14="http://schemas.microsoft.com/office/drawing/2010/main" val="0"/>
              </a:ext>
            </a:extLst>
          </a:blip>
          <a:stretch>
            <a:fillRect/>
          </a:stretch>
        </p:blipFill>
        <p:spPr>
          <a:xfrm>
            <a:off x="651569" y="6858000"/>
            <a:ext cx="1409943" cy="391583"/>
          </a:xfrm>
          <a:prstGeom prst="rect">
            <a:avLst/>
          </a:prstGeom>
        </p:spPr>
      </p:pic>
      <p:pic>
        <p:nvPicPr>
          <p:cNvPr id="12" name="Picture 11">
            <a:extLst>
              <a:ext uri="{FF2B5EF4-FFF2-40B4-BE49-F238E27FC236}">
                <a16:creationId xmlns:a16="http://schemas.microsoft.com/office/drawing/2014/main" id="{E4F7EBB5-1A90-42C6-8D3A-54BB7841C8A5}"/>
              </a:ext>
            </a:extLst>
          </p:cNvPr>
          <p:cNvPicPr/>
          <p:nvPr/>
        </p:nvPicPr>
        <p:blipFill>
          <a:blip r:embed="rId3">
            <a:extLst>
              <a:ext uri="{28A0092B-C50C-407E-A947-70E740481C1C}">
                <a14:useLocalDpi xmlns:a14="http://schemas.microsoft.com/office/drawing/2010/main" val="0"/>
              </a:ext>
            </a:extLst>
          </a:blip>
          <a:stretch>
            <a:fillRect/>
          </a:stretch>
        </p:blipFill>
        <p:spPr>
          <a:xfrm>
            <a:off x="10393869" y="6365776"/>
            <a:ext cx="1898773" cy="492224"/>
          </a:xfrm>
          <a:prstGeom prst="rect">
            <a:avLst/>
          </a:prstGeom>
        </p:spPr>
      </p:pic>
      <p:cxnSp>
        <p:nvCxnSpPr>
          <p:cNvPr id="14" name="Straight Connector 13">
            <a:extLst>
              <a:ext uri="{FF2B5EF4-FFF2-40B4-BE49-F238E27FC236}">
                <a16:creationId xmlns:a16="http://schemas.microsoft.com/office/drawing/2014/main" id="{E22681C5-E062-4B16-37B6-293BDE07B30E}"/>
              </a:ext>
            </a:extLst>
          </p:cNvPr>
          <p:cNvCxnSpPr/>
          <p:nvPr/>
        </p:nvCxnSpPr>
        <p:spPr>
          <a:xfrm>
            <a:off x="651569" y="2513125"/>
            <a:ext cx="10888862"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4031BD-6EEF-640F-7B63-2F501F6AC3E6}"/>
              </a:ext>
            </a:extLst>
          </p:cNvPr>
          <p:cNvCxnSpPr/>
          <p:nvPr/>
        </p:nvCxnSpPr>
        <p:spPr>
          <a:xfrm>
            <a:off x="651569" y="5332033"/>
            <a:ext cx="10888862"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516931" y="627360"/>
            <a:ext cx="7787779" cy="461566"/>
          </a:xfrm>
          <a:prstGeom prst="rect">
            <a:avLst/>
          </a:prstGeom>
          <a:noFill/>
          <a:ln/>
        </p:spPr>
        <p:txBody>
          <a:bodyPr wrap="non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3625"/>
              </a:lnSpc>
              <a:buNone/>
            </a:pPr>
            <a:r>
              <a:rPr lang="en-US" sz="2875" b="1" dirty="0">
                <a:solidFill>
                  <a:srgbClr val="002060"/>
                </a:solidFill>
                <a:latin typeface="Raleway" pitchFamily="34" charset="0"/>
                <a:ea typeface="Raleway" pitchFamily="34" charset="-122"/>
                <a:cs typeface="Raleway" pitchFamily="34" charset="-120"/>
              </a:rPr>
              <a:t>Economic Diplomacy &amp; Strategic Partnerships</a:t>
            </a:r>
            <a:endParaRPr lang="en-US" sz="2875" b="1" dirty="0">
              <a:solidFill>
                <a:srgbClr val="002060"/>
              </a:solidFill>
            </a:endParaRPr>
          </a:p>
        </p:txBody>
      </p:sp>
      <p:sp>
        <p:nvSpPr>
          <p:cNvPr id="3" name="Text 1"/>
          <p:cNvSpPr/>
          <p:nvPr/>
        </p:nvSpPr>
        <p:spPr>
          <a:xfrm>
            <a:off x="516930" y="1384300"/>
            <a:ext cx="11158141" cy="709018"/>
          </a:xfrm>
          <a:prstGeom prst="rect">
            <a:avLst/>
          </a:prstGeom>
          <a:noFill/>
          <a:ln/>
        </p:spPr>
        <p:txBody>
          <a:bodyPr wrap="squar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1833"/>
              </a:lnSpc>
              <a:buNone/>
            </a:pPr>
            <a:r>
              <a:rPr lang="en-US" sz="1125" dirty="0">
                <a:solidFill>
                  <a:srgbClr val="002060"/>
                </a:solidFill>
                <a:latin typeface="Roboto" pitchFamily="34" charset="0"/>
                <a:ea typeface="Roboto" pitchFamily="34" charset="-122"/>
                <a:cs typeface="Roboto" pitchFamily="34" charset="-120"/>
              </a:rPr>
              <a:t>This conference represents a sophisticated economic diplomacy initiative that leverages Rwanda's convening power to attract high-value international partnerships. By hosting ministers, ambassadors, and senior officials from across Africa and Australia, Rwanda positions itself at the center of continental energy transformation discussions while building bilateral relationships that extend beyond the energy sector.</a:t>
            </a:r>
            <a:endParaRPr lang="en-US" sz="1125" dirty="0">
              <a:solidFill>
                <a:srgbClr val="002060"/>
              </a:solidFill>
            </a:endParaRPr>
          </a:p>
        </p:txBody>
      </p:sp>
      <p:pic>
        <p:nvPicPr>
          <p:cNvPr id="4" name="Image 0" descr="preencoded.png"/>
          <p:cNvPicPr>
            <a:picLocks noChangeAspect="1"/>
          </p:cNvPicPr>
          <p:nvPr/>
        </p:nvPicPr>
        <p:blipFill>
          <a:blip r:embed="rId3"/>
          <a:stretch>
            <a:fillRect/>
          </a:stretch>
        </p:blipFill>
        <p:spPr>
          <a:xfrm>
            <a:off x="516931" y="2259409"/>
            <a:ext cx="3719314" cy="590748"/>
          </a:xfrm>
          <a:prstGeom prst="rect">
            <a:avLst/>
          </a:prstGeom>
        </p:spPr>
      </p:pic>
      <p:sp>
        <p:nvSpPr>
          <p:cNvPr id="5" name="Text 2"/>
          <p:cNvSpPr/>
          <p:nvPr/>
        </p:nvSpPr>
        <p:spPr>
          <a:xfrm>
            <a:off x="664567" y="2997795"/>
            <a:ext cx="1846362" cy="230783"/>
          </a:xfrm>
          <a:prstGeom prst="rect">
            <a:avLst/>
          </a:prstGeom>
          <a:noFill/>
          <a:ln/>
        </p:spPr>
        <p:txBody>
          <a:bodyPr wrap="non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1792"/>
              </a:lnSpc>
              <a:buNone/>
            </a:pPr>
            <a:r>
              <a:rPr lang="en-US" sz="1417" b="1">
                <a:solidFill>
                  <a:srgbClr val="002060"/>
                </a:solidFill>
                <a:latin typeface="Raleway" pitchFamily="34" charset="0"/>
                <a:ea typeface="Raleway" pitchFamily="34" charset="-122"/>
                <a:cs typeface="Raleway" pitchFamily="34" charset="-120"/>
              </a:rPr>
              <a:t>Australia Partnership</a:t>
            </a:r>
            <a:endParaRPr lang="en-US" sz="1417" b="1">
              <a:solidFill>
                <a:srgbClr val="002060"/>
              </a:solidFill>
            </a:endParaRPr>
          </a:p>
        </p:txBody>
      </p:sp>
      <p:sp>
        <p:nvSpPr>
          <p:cNvPr id="6" name="Text 3"/>
          <p:cNvSpPr/>
          <p:nvPr/>
        </p:nvSpPr>
        <p:spPr>
          <a:xfrm>
            <a:off x="664568" y="3317181"/>
            <a:ext cx="3424039" cy="1890713"/>
          </a:xfrm>
          <a:prstGeom prst="rect">
            <a:avLst/>
          </a:prstGeom>
          <a:noFill/>
          <a:ln/>
        </p:spPr>
        <p:txBody>
          <a:bodyPr wrap="squar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1833"/>
              </a:lnSpc>
              <a:buNone/>
            </a:pPr>
            <a:r>
              <a:rPr lang="en-US" sz="1125">
                <a:solidFill>
                  <a:srgbClr val="002060"/>
                </a:solidFill>
                <a:latin typeface="Roboto" pitchFamily="34" charset="0"/>
                <a:ea typeface="Roboto" pitchFamily="34" charset="-122"/>
                <a:cs typeface="Roboto" pitchFamily="34" charset="-120"/>
              </a:rPr>
              <a:t>Deepen bilateral energy cooperation through technology transfer, capacity building programs, and joint project development. Australia's $2 billion International Climate Finance commitment provides opportunities for Rwanda to access concessional financing for renewable energy projects while Australian companies gain market entry into Africa's growing energy sector.</a:t>
            </a:r>
            <a:endParaRPr lang="en-US" sz="1125">
              <a:solidFill>
                <a:srgbClr val="002060"/>
              </a:solidFill>
            </a:endParaRPr>
          </a:p>
        </p:txBody>
      </p:sp>
      <p:pic>
        <p:nvPicPr>
          <p:cNvPr id="7" name="Image 1" descr="preencoded.png"/>
          <p:cNvPicPr>
            <a:picLocks noChangeAspect="1"/>
          </p:cNvPicPr>
          <p:nvPr/>
        </p:nvPicPr>
        <p:blipFill>
          <a:blip r:embed="rId4"/>
          <a:stretch>
            <a:fillRect/>
          </a:stretch>
        </p:blipFill>
        <p:spPr>
          <a:xfrm>
            <a:off x="4236244" y="2259409"/>
            <a:ext cx="3719413" cy="590748"/>
          </a:xfrm>
          <a:prstGeom prst="rect">
            <a:avLst/>
          </a:prstGeom>
        </p:spPr>
      </p:pic>
      <p:sp>
        <p:nvSpPr>
          <p:cNvPr id="8" name="Text 4"/>
          <p:cNvSpPr/>
          <p:nvPr/>
        </p:nvSpPr>
        <p:spPr>
          <a:xfrm>
            <a:off x="4383882" y="2997795"/>
            <a:ext cx="2113458" cy="230783"/>
          </a:xfrm>
          <a:prstGeom prst="rect">
            <a:avLst/>
          </a:prstGeom>
          <a:noFill/>
          <a:ln/>
        </p:spPr>
        <p:txBody>
          <a:bodyPr wrap="non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1792"/>
              </a:lnSpc>
              <a:buNone/>
            </a:pPr>
            <a:r>
              <a:rPr lang="en-US" sz="1417" b="1">
                <a:solidFill>
                  <a:srgbClr val="002060"/>
                </a:solidFill>
                <a:latin typeface="Raleway" pitchFamily="34" charset="0"/>
                <a:ea typeface="Raleway" pitchFamily="34" charset="-122"/>
                <a:cs typeface="Raleway" pitchFamily="34" charset="-120"/>
              </a:rPr>
              <a:t>African Union Integration</a:t>
            </a:r>
            <a:endParaRPr lang="en-US" sz="1417" b="1">
              <a:solidFill>
                <a:srgbClr val="002060"/>
              </a:solidFill>
            </a:endParaRPr>
          </a:p>
        </p:txBody>
      </p:sp>
      <p:sp>
        <p:nvSpPr>
          <p:cNvPr id="9" name="Text 5"/>
          <p:cNvSpPr/>
          <p:nvPr/>
        </p:nvSpPr>
        <p:spPr>
          <a:xfrm>
            <a:off x="4383882" y="3317181"/>
            <a:ext cx="3424138" cy="1890713"/>
          </a:xfrm>
          <a:prstGeom prst="rect">
            <a:avLst/>
          </a:prstGeom>
          <a:noFill/>
          <a:ln/>
        </p:spPr>
        <p:txBody>
          <a:bodyPr wrap="squar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1833"/>
              </a:lnSpc>
              <a:buNone/>
            </a:pPr>
            <a:r>
              <a:rPr lang="en-US" sz="1125">
                <a:solidFill>
                  <a:srgbClr val="002060"/>
                </a:solidFill>
                <a:latin typeface="Roboto" pitchFamily="34" charset="0"/>
                <a:ea typeface="Roboto" pitchFamily="34" charset="-122"/>
                <a:cs typeface="Roboto" pitchFamily="34" charset="-120"/>
              </a:rPr>
              <a:t>Strengthen Rwanda's position within AU energy initiatives, including the Continental Power System Master Plan and African Single Electricity Market. The conference provides platform for promoting Rwanda's energy expertise and securing leadership roles in continental energy governance structures while advancing regional power trading arrangements.</a:t>
            </a:r>
            <a:endParaRPr lang="en-US" sz="1125">
              <a:solidFill>
                <a:srgbClr val="002060"/>
              </a:solidFill>
            </a:endParaRPr>
          </a:p>
        </p:txBody>
      </p:sp>
      <p:pic>
        <p:nvPicPr>
          <p:cNvPr id="10" name="Image 2" descr="preencoded.png"/>
          <p:cNvPicPr>
            <a:picLocks noChangeAspect="1"/>
          </p:cNvPicPr>
          <p:nvPr/>
        </p:nvPicPr>
        <p:blipFill>
          <a:blip r:embed="rId5"/>
          <a:stretch>
            <a:fillRect/>
          </a:stretch>
        </p:blipFill>
        <p:spPr>
          <a:xfrm>
            <a:off x="7955657" y="2259409"/>
            <a:ext cx="3719413" cy="590748"/>
          </a:xfrm>
          <a:prstGeom prst="rect">
            <a:avLst/>
          </a:prstGeom>
        </p:spPr>
      </p:pic>
      <p:sp>
        <p:nvSpPr>
          <p:cNvPr id="11" name="Text 6"/>
          <p:cNvSpPr/>
          <p:nvPr/>
        </p:nvSpPr>
        <p:spPr>
          <a:xfrm>
            <a:off x="8103295" y="2997795"/>
            <a:ext cx="2730996" cy="230783"/>
          </a:xfrm>
          <a:prstGeom prst="rect">
            <a:avLst/>
          </a:prstGeom>
          <a:noFill/>
          <a:ln/>
        </p:spPr>
        <p:txBody>
          <a:bodyPr wrap="non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1792"/>
              </a:lnSpc>
              <a:buNone/>
            </a:pPr>
            <a:r>
              <a:rPr lang="en-US" sz="1417" b="1">
                <a:solidFill>
                  <a:srgbClr val="002060"/>
                </a:solidFill>
                <a:latin typeface="Raleway" pitchFamily="34" charset="0"/>
                <a:ea typeface="Raleway" pitchFamily="34" charset="-122"/>
                <a:cs typeface="Raleway" pitchFamily="34" charset="-120"/>
              </a:rPr>
              <a:t>Development Finance Leverage</a:t>
            </a:r>
            <a:endParaRPr lang="en-US" sz="1417" b="1">
              <a:solidFill>
                <a:srgbClr val="002060"/>
              </a:solidFill>
            </a:endParaRPr>
          </a:p>
        </p:txBody>
      </p:sp>
      <p:sp>
        <p:nvSpPr>
          <p:cNvPr id="12" name="Text 7"/>
          <p:cNvSpPr/>
          <p:nvPr/>
        </p:nvSpPr>
        <p:spPr>
          <a:xfrm>
            <a:off x="8103294" y="3317181"/>
            <a:ext cx="3424138" cy="1890713"/>
          </a:xfrm>
          <a:prstGeom prst="rect">
            <a:avLst/>
          </a:prstGeom>
          <a:noFill/>
          <a:ln/>
        </p:spPr>
        <p:txBody>
          <a:bodyPr wrap="squar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1833"/>
              </a:lnSpc>
              <a:buNone/>
            </a:pPr>
            <a:r>
              <a:rPr lang="en-US" sz="1125">
                <a:solidFill>
                  <a:srgbClr val="002060"/>
                </a:solidFill>
                <a:latin typeface="Roboto" pitchFamily="34" charset="0"/>
                <a:ea typeface="Roboto" pitchFamily="34" charset="-122"/>
                <a:cs typeface="Roboto" pitchFamily="34" charset="-120"/>
              </a:rPr>
              <a:t>Engage directly with World Bank, AfDB, and other multilateral development banks to secure favorable financing terms for Rwanda's energy projects. High-level participation enables policy dialogue on innovative financing mechanisms, blended finance structures, and risk mitigation instruments that can accelerate renewable energy deployment across Rwanda and the region.</a:t>
            </a:r>
            <a:endParaRPr lang="en-US" sz="1125">
              <a:solidFill>
                <a:srgbClr val="002060"/>
              </a:solidFill>
            </a:endParaRPr>
          </a:p>
        </p:txBody>
      </p:sp>
      <p:sp>
        <p:nvSpPr>
          <p:cNvPr id="13" name="Text 8"/>
          <p:cNvSpPr/>
          <p:nvPr/>
        </p:nvSpPr>
        <p:spPr>
          <a:xfrm>
            <a:off x="516930" y="5521623"/>
            <a:ext cx="11158141" cy="709018"/>
          </a:xfrm>
          <a:prstGeom prst="rect">
            <a:avLst/>
          </a:prstGeom>
          <a:noFill/>
          <a:ln/>
        </p:spPr>
        <p:txBody>
          <a:bodyPr wrap="squar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1833"/>
              </a:lnSpc>
              <a:buNone/>
            </a:pPr>
            <a:r>
              <a:rPr lang="en-US" sz="1125">
                <a:solidFill>
                  <a:srgbClr val="002060"/>
                </a:solidFill>
                <a:latin typeface="Roboto" pitchFamily="34" charset="0"/>
                <a:ea typeface="Roboto" pitchFamily="34" charset="-122"/>
                <a:cs typeface="Roboto" pitchFamily="34" charset="-120"/>
              </a:rPr>
              <a:t>The relationships built through this conference create lasting diplomatic assets that support Rwanda's broader development objectives. Energy partnerships often evolve into broader economic cooperation encompassing trade, investment, technology transfer and knowledge exchange across multiple sectors, multiplying the conference's long-term value for Rwanda's development agenda.</a:t>
            </a:r>
            <a:endParaRPr lang="en-US" sz="1125">
              <a:solidFill>
                <a:srgbClr val="002060"/>
              </a:solidFill>
            </a:endParaRPr>
          </a:p>
        </p:txBody>
      </p:sp>
      <p:pic>
        <p:nvPicPr>
          <p:cNvPr id="14" name="Picture 13">
            <a:extLst>
              <a:ext uri="{FF2B5EF4-FFF2-40B4-BE49-F238E27FC236}">
                <a16:creationId xmlns:a16="http://schemas.microsoft.com/office/drawing/2014/main" id="{F7BA00AB-EA3A-4191-A3F5-4A18E5CA15D6}"/>
              </a:ext>
            </a:extLst>
          </p:cNvPr>
          <p:cNvPicPr/>
          <p:nvPr/>
        </p:nvPicPr>
        <p:blipFill>
          <a:blip r:embed="rId6">
            <a:extLst>
              <a:ext uri="{28A0092B-C50C-407E-A947-70E740481C1C}">
                <a14:useLocalDpi xmlns:a14="http://schemas.microsoft.com/office/drawing/2010/main" val="0"/>
              </a:ext>
            </a:extLst>
          </a:blip>
          <a:stretch>
            <a:fillRect/>
          </a:stretch>
        </p:blipFill>
        <p:spPr>
          <a:xfrm>
            <a:off x="10365115" y="6466417"/>
            <a:ext cx="2013791" cy="391583"/>
          </a:xfrm>
          <a:prstGeom prst="rect">
            <a:avLst/>
          </a:prstGeom>
        </p:spPr>
      </p:pic>
      <p:cxnSp>
        <p:nvCxnSpPr>
          <p:cNvPr id="15" name="Straight Connector 14">
            <a:extLst>
              <a:ext uri="{FF2B5EF4-FFF2-40B4-BE49-F238E27FC236}">
                <a16:creationId xmlns:a16="http://schemas.microsoft.com/office/drawing/2014/main" id="{594C82C3-4145-66A9-4A83-A6FCCBD60D48}"/>
              </a:ext>
            </a:extLst>
          </p:cNvPr>
          <p:cNvCxnSpPr/>
          <p:nvPr/>
        </p:nvCxnSpPr>
        <p:spPr>
          <a:xfrm>
            <a:off x="568978" y="5368413"/>
            <a:ext cx="10888862"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533301" y="751383"/>
            <a:ext cx="5641281" cy="491332"/>
          </a:xfrm>
          <a:prstGeom prst="rect">
            <a:avLst/>
          </a:prstGeom>
          <a:noFill/>
          <a:ln/>
        </p:spPr>
        <p:txBody>
          <a:bodyPr wrap="non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3833"/>
              </a:lnSpc>
              <a:buNone/>
            </a:pPr>
            <a:r>
              <a:rPr lang="en-US" sz="3083" b="1" dirty="0">
                <a:solidFill>
                  <a:srgbClr val="002060"/>
                </a:solidFill>
                <a:latin typeface="Raleway" pitchFamily="34" charset="0"/>
                <a:ea typeface="Raleway" pitchFamily="34" charset="-122"/>
                <a:cs typeface="Raleway" pitchFamily="34" charset="-120"/>
              </a:rPr>
              <a:t>Strategic Organizers &amp; Partners</a:t>
            </a:r>
            <a:endParaRPr lang="en-US" sz="3083" b="1" dirty="0">
              <a:solidFill>
                <a:srgbClr val="002060"/>
              </a:solidFill>
            </a:endParaRPr>
          </a:p>
        </p:txBody>
      </p:sp>
      <p:sp>
        <p:nvSpPr>
          <p:cNvPr id="3" name="Text 1"/>
          <p:cNvSpPr/>
          <p:nvPr/>
        </p:nvSpPr>
        <p:spPr>
          <a:xfrm>
            <a:off x="550268" y="1242715"/>
            <a:ext cx="11091466" cy="754857"/>
          </a:xfrm>
          <a:prstGeom prst="rect">
            <a:avLst/>
          </a:prstGeom>
          <a:noFill/>
          <a:ln/>
        </p:spPr>
        <p:txBody>
          <a:bodyPr wrap="squar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1958"/>
              </a:lnSpc>
              <a:buNone/>
            </a:pPr>
            <a:r>
              <a:rPr lang="en-US" sz="1208">
                <a:solidFill>
                  <a:srgbClr val="002060"/>
                </a:solidFill>
                <a:latin typeface="Roboto" pitchFamily="34" charset="0"/>
                <a:ea typeface="Roboto" pitchFamily="34" charset="-122"/>
                <a:cs typeface="Roboto" pitchFamily="34" charset="-120"/>
              </a:rPr>
              <a:t>The summit's success depends on a carefully orchestrated partnership between leading institutions that bring complementary expertise, networks, and credibility to the initiative. This collaborative approach ensures comprehensive coverage of technical, policy, and investment dimensions while leveraging each partner's unique strengths.</a:t>
            </a:r>
            <a:endParaRPr lang="en-US" sz="1208">
              <a:solidFill>
                <a:srgbClr val="002060"/>
              </a:solidFill>
            </a:endParaRPr>
          </a:p>
        </p:txBody>
      </p:sp>
      <p:sp>
        <p:nvSpPr>
          <p:cNvPr id="4" name="Shape 2"/>
          <p:cNvSpPr/>
          <p:nvPr/>
        </p:nvSpPr>
        <p:spPr>
          <a:xfrm>
            <a:off x="550267" y="2174380"/>
            <a:ext cx="5467152" cy="2170509"/>
          </a:xfrm>
          <a:prstGeom prst="roundRect">
            <a:avLst>
              <a:gd name="adj" fmla="val 3042"/>
            </a:avLst>
          </a:prstGeom>
          <a:solidFill>
            <a:srgbClr val="FFFFFF">
              <a:alpha val="95000"/>
            </a:srgbClr>
          </a:solidFill>
          <a:ln w="22860">
            <a:solidFill>
              <a:srgbClr val="C7C7D0"/>
            </a:solidFill>
            <a:prstDash val="solid"/>
          </a:ln>
        </p:spPr>
      </p:sp>
      <p:sp>
        <p:nvSpPr>
          <p:cNvPr id="5" name="Shape 3"/>
          <p:cNvSpPr/>
          <p:nvPr/>
        </p:nvSpPr>
        <p:spPr>
          <a:xfrm>
            <a:off x="569317" y="2193430"/>
            <a:ext cx="5429052" cy="471686"/>
          </a:xfrm>
          <a:prstGeom prst="roundRect">
            <a:avLst>
              <a:gd name="adj" fmla="val 9154"/>
            </a:avLst>
          </a:prstGeom>
          <a:solidFill>
            <a:srgbClr val="E1E1EA"/>
          </a:solidFill>
          <a:ln/>
        </p:spPr>
      </p:sp>
      <p:pic>
        <p:nvPicPr>
          <p:cNvPr id="6" name="Image 0" descr="preencoded.png"/>
          <p:cNvPicPr>
            <a:picLocks noChangeAspect="1"/>
          </p:cNvPicPr>
          <p:nvPr/>
        </p:nvPicPr>
        <p:blipFill>
          <a:blip r:embed="rId3"/>
          <a:stretch>
            <a:fillRect/>
          </a:stretch>
        </p:blipFill>
        <p:spPr>
          <a:xfrm>
            <a:off x="3165872" y="2278658"/>
            <a:ext cx="235843" cy="294779"/>
          </a:xfrm>
          <a:prstGeom prst="rect">
            <a:avLst/>
          </a:prstGeom>
        </p:spPr>
      </p:pic>
      <p:sp>
        <p:nvSpPr>
          <p:cNvPr id="7" name="Text 4"/>
          <p:cNvSpPr/>
          <p:nvPr/>
        </p:nvSpPr>
        <p:spPr>
          <a:xfrm>
            <a:off x="726480" y="2731998"/>
            <a:ext cx="1965325" cy="245666"/>
          </a:xfrm>
          <a:prstGeom prst="rect">
            <a:avLst/>
          </a:prstGeom>
          <a:noFill/>
          <a:ln/>
        </p:spPr>
        <p:txBody>
          <a:bodyPr wrap="non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1917"/>
              </a:lnSpc>
              <a:buNone/>
            </a:pPr>
            <a:r>
              <a:rPr lang="en-US" sz="1542" b="1" dirty="0">
                <a:solidFill>
                  <a:srgbClr val="002060"/>
                </a:solidFill>
                <a:latin typeface="Raleway" pitchFamily="34" charset="0"/>
                <a:ea typeface="Raleway" pitchFamily="34" charset="-122"/>
                <a:cs typeface="Raleway" pitchFamily="34" charset="-120"/>
              </a:rPr>
              <a:t>AAEMI Leadership</a:t>
            </a:r>
            <a:endParaRPr lang="en-US" sz="1542" b="1" dirty="0">
              <a:solidFill>
                <a:srgbClr val="002060"/>
              </a:solidFill>
            </a:endParaRPr>
          </a:p>
        </p:txBody>
      </p:sp>
      <p:sp>
        <p:nvSpPr>
          <p:cNvPr id="8" name="Text 5"/>
          <p:cNvSpPr/>
          <p:nvPr/>
        </p:nvSpPr>
        <p:spPr>
          <a:xfrm>
            <a:off x="726480" y="2996714"/>
            <a:ext cx="5114727" cy="1444129"/>
          </a:xfrm>
          <a:prstGeom prst="rect">
            <a:avLst/>
          </a:prstGeom>
          <a:noFill/>
          <a:ln/>
        </p:spPr>
        <p:txBody>
          <a:bodyPr wrap="squar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nSpc>
                <a:spcPts val="1958"/>
              </a:lnSpc>
            </a:pPr>
            <a:r>
              <a:rPr lang="en-US" sz="1208" dirty="0">
                <a:solidFill>
                  <a:srgbClr val="002060"/>
                </a:solidFill>
                <a:latin typeface="Roboto" pitchFamily="34" charset="0"/>
                <a:ea typeface="Roboto" pitchFamily="34" charset="-122"/>
                <a:cs typeface="Roboto" pitchFamily="34" charset="-120"/>
              </a:rPr>
              <a:t>The Australia Africa Energy and Mineral Institute delivers specialized training, applied research and advisory services, while convening stakeholders across energy, mining and sustainability sectors to advance skills, foster partnerships and promote practical solutions supporting Africa’s sustainable development and industrial growth.</a:t>
            </a:r>
            <a:endParaRPr lang="en-US" sz="1208" dirty="0">
              <a:solidFill>
                <a:srgbClr val="002060"/>
              </a:solidFill>
            </a:endParaRPr>
          </a:p>
        </p:txBody>
      </p:sp>
      <p:sp>
        <p:nvSpPr>
          <p:cNvPr id="9" name="Shape 6"/>
          <p:cNvSpPr/>
          <p:nvPr/>
        </p:nvSpPr>
        <p:spPr>
          <a:xfrm>
            <a:off x="6174582" y="2174380"/>
            <a:ext cx="5467152" cy="2170509"/>
          </a:xfrm>
          <a:prstGeom prst="roundRect">
            <a:avLst>
              <a:gd name="adj" fmla="val 3042"/>
            </a:avLst>
          </a:prstGeom>
          <a:solidFill>
            <a:srgbClr val="FFFFFF">
              <a:alpha val="95000"/>
            </a:srgbClr>
          </a:solidFill>
          <a:ln w="22860">
            <a:solidFill>
              <a:srgbClr val="C7C7D0"/>
            </a:solidFill>
            <a:prstDash val="solid"/>
          </a:ln>
        </p:spPr>
      </p:sp>
      <p:sp>
        <p:nvSpPr>
          <p:cNvPr id="10" name="Shape 7"/>
          <p:cNvSpPr/>
          <p:nvPr/>
        </p:nvSpPr>
        <p:spPr>
          <a:xfrm>
            <a:off x="6193632" y="2193430"/>
            <a:ext cx="5429052" cy="471686"/>
          </a:xfrm>
          <a:prstGeom prst="roundRect">
            <a:avLst>
              <a:gd name="adj" fmla="val 9154"/>
            </a:avLst>
          </a:prstGeom>
          <a:solidFill>
            <a:srgbClr val="E1E1EA"/>
          </a:solidFill>
          <a:ln/>
        </p:spPr>
      </p:sp>
      <p:pic>
        <p:nvPicPr>
          <p:cNvPr id="11" name="Image 1" descr="preencoded.png"/>
          <p:cNvPicPr>
            <a:picLocks noChangeAspect="1"/>
          </p:cNvPicPr>
          <p:nvPr/>
        </p:nvPicPr>
        <p:blipFill>
          <a:blip r:embed="rId4"/>
          <a:stretch>
            <a:fillRect/>
          </a:stretch>
        </p:blipFill>
        <p:spPr>
          <a:xfrm>
            <a:off x="8790186" y="2278658"/>
            <a:ext cx="235843" cy="294779"/>
          </a:xfrm>
          <a:prstGeom prst="rect">
            <a:avLst/>
          </a:prstGeom>
        </p:spPr>
      </p:pic>
      <p:sp>
        <p:nvSpPr>
          <p:cNvPr id="12" name="Text 8"/>
          <p:cNvSpPr/>
          <p:nvPr/>
        </p:nvSpPr>
        <p:spPr>
          <a:xfrm>
            <a:off x="6350795" y="2822278"/>
            <a:ext cx="2573536" cy="245666"/>
          </a:xfrm>
          <a:prstGeom prst="rect">
            <a:avLst/>
          </a:prstGeom>
          <a:noFill/>
          <a:ln/>
        </p:spPr>
        <p:txBody>
          <a:bodyPr wrap="non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nSpc>
                <a:spcPts val="1917"/>
              </a:lnSpc>
            </a:pPr>
            <a:r>
              <a:rPr lang="en-US" b="1">
                <a:solidFill>
                  <a:srgbClr val="002060"/>
                </a:solidFill>
                <a:latin typeface="Raleway"/>
                <a:ea typeface="Raleway" pitchFamily="34" charset="-122"/>
                <a:cs typeface="Raleway" pitchFamily="34" charset="-120"/>
              </a:rPr>
              <a:t>Kenya  &amp; Australia Chamber of Commerce Partnership</a:t>
            </a:r>
            <a:endParaRPr lang="en-US" b="1">
              <a:solidFill>
                <a:srgbClr val="002060"/>
              </a:solidFill>
              <a:latin typeface="Raleway"/>
            </a:endParaRPr>
          </a:p>
        </p:txBody>
      </p:sp>
      <p:sp>
        <p:nvSpPr>
          <p:cNvPr id="13" name="Text 9"/>
          <p:cNvSpPr/>
          <p:nvPr/>
        </p:nvSpPr>
        <p:spPr>
          <a:xfrm>
            <a:off x="6350794" y="3162201"/>
            <a:ext cx="5114727" cy="1006475"/>
          </a:xfrm>
          <a:prstGeom prst="rect">
            <a:avLst/>
          </a:prstGeom>
          <a:noFill/>
          <a:ln/>
        </p:spPr>
        <p:txBody>
          <a:bodyPr wrap="squar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1958"/>
              </a:lnSpc>
              <a:buNone/>
            </a:pPr>
            <a:r>
              <a:rPr lang="en-US" sz="1200">
                <a:solidFill>
                  <a:srgbClr val="002060"/>
                </a:solidFill>
                <a:latin typeface="Roboto"/>
                <a:ea typeface="Roboto"/>
                <a:cs typeface="Roboto"/>
              </a:rPr>
              <a:t>Australia renowned energy research capabilities and international academic networks bring rigorous technical analysis, innovative solutions, and global credibility to the summit's proceedings and outcomes.</a:t>
            </a:r>
          </a:p>
        </p:txBody>
      </p:sp>
      <p:sp>
        <p:nvSpPr>
          <p:cNvPr id="14" name="Shape 10"/>
          <p:cNvSpPr/>
          <p:nvPr/>
        </p:nvSpPr>
        <p:spPr>
          <a:xfrm>
            <a:off x="550267" y="4502051"/>
            <a:ext cx="5467152" cy="1918891"/>
          </a:xfrm>
          <a:prstGeom prst="roundRect">
            <a:avLst>
              <a:gd name="adj" fmla="val 3441"/>
            </a:avLst>
          </a:prstGeom>
          <a:solidFill>
            <a:srgbClr val="FFFFFF">
              <a:alpha val="95000"/>
            </a:srgbClr>
          </a:solidFill>
          <a:ln w="22860">
            <a:solidFill>
              <a:srgbClr val="C7C7D0"/>
            </a:solidFill>
            <a:prstDash val="solid"/>
          </a:ln>
        </p:spPr>
      </p:sp>
      <p:sp>
        <p:nvSpPr>
          <p:cNvPr id="15" name="Shape 11"/>
          <p:cNvSpPr/>
          <p:nvPr/>
        </p:nvSpPr>
        <p:spPr>
          <a:xfrm>
            <a:off x="569317" y="4521101"/>
            <a:ext cx="5429052" cy="471686"/>
          </a:xfrm>
          <a:prstGeom prst="roundRect">
            <a:avLst>
              <a:gd name="adj" fmla="val 9154"/>
            </a:avLst>
          </a:prstGeom>
          <a:solidFill>
            <a:srgbClr val="E1E1EA"/>
          </a:solidFill>
          <a:ln/>
        </p:spPr>
      </p:sp>
      <p:pic>
        <p:nvPicPr>
          <p:cNvPr id="16" name="Image 2" descr="preencoded.png"/>
          <p:cNvPicPr>
            <a:picLocks noChangeAspect="1"/>
          </p:cNvPicPr>
          <p:nvPr/>
        </p:nvPicPr>
        <p:blipFill>
          <a:blip r:embed="rId5"/>
          <a:stretch>
            <a:fillRect/>
          </a:stretch>
        </p:blipFill>
        <p:spPr>
          <a:xfrm>
            <a:off x="3165872" y="4606331"/>
            <a:ext cx="235843" cy="294779"/>
          </a:xfrm>
          <a:prstGeom prst="rect">
            <a:avLst/>
          </a:prstGeom>
        </p:spPr>
      </p:pic>
      <p:sp>
        <p:nvSpPr>
          <p:cNvPr id="17" name="Text 12"/>
          <p:cNvSpPr/>
          <p:nvPr/>
        </p:nvSpPr>
        <p:spPr>
          <a:xfrm>
            <a:off x="726480" y="5149950"/>
            <a:ext cx="2199680" cy="245666"/>
          </a:xfrm>
          <a:prstGeom prst="rect">
            <a:avLst/>
          </a:prstGeom>
          <a:noFill/>
          <a:ln/>
        </p:spPr>
        <p:txBody>
          <a:bodyPr wrap="non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1917"/>
              </a:lnSpc>
              <a:buNone/>
            </a:pPr>
            <a:r>
              <a:rPr lang="en-US" sz="1542" b="1">
                <a:solidFill>
                  <a:srgbClr val="002060"/>
                </a:solidFill>
                <a:latin typeface="Raleway" pitchFamily="34" charset="0"/>
                <a:ea typeface="Raleway" pitchFamily="34" charset="-122"/>
                <a:cs typeface="Raleway" pitchFamily="34" charset="-120"/>
              </a:rPr>
              <a:t>Ministry of Infrastructure</a:t>
            </a:r>
            <a:endParaRPr lang="en-US" sz="1542" b="1">
              <a:solidFill>
                <a:srgbClr val="002060"/>
              </a:solidFill>
            </a:endParaRPr>
          </a:p>
        </p:txBody>
      </p:sp>
      <p:sp>
        <p:nvSpPr>
          <p:cNvPr id="18" name="Text 13"/>
          <p:cNvSpPr/>
          <p:nvPr/>
        </p:nvSpPr>
        <p:spPr>
          <a:xfrm>
            <a:off x="726480" y="5489872"/>
            <a:ext cx="5114727" cy="754857"/>
          </a:xfrm>
          <a:prstGeom prst="rect">
            <a:avLst/>
          </a:prstGeom>
          <a:noFill/>
          <a:ln/>
        </p:spPr>
        <p:txBody>
          <a:bodyPr wrap="squar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1958"/>
              </a:lnSpc>
              <a:buNone/>
            </a:pPr>
            <a:r>
              <a:rPr lang="en-US" sz="1208">
                <a:solidFill>
                  <a:srgbClr val="002060"/>
                </a:solidFill>
                <a:latin typeface="Roboto" pitchFamily="34" charset="0"/>
                <a:ea typeface="Roboto" pitchFamily="34" charset="-122"/>
                <a:cs typeface="Roboto" pitchFamily="34" charset="-120"/>
              </a:rPr>
              <a:t>Rwanda's Ministry of Infrastructure provides essential local knowledge, logistical support, and policy integration that ensures the summit aligns with national priorities while showcasing Rwanda's institutional capacity.</a:t>
            </a:r>
            <a:endParaRPr lang="en-US" sz="1208">
              <a:solidFill>
                <a:srgbClr val="002060"/>
              </a:solidFill>
            </a:endParaRPr>
          </a:p>
        </p:txBody>
      </p:sp>
      <p:sp>
        <p:nvSpPr>
          <p:cNvPr id="19" name="Shape 14"/>
          <p:cNvSpPr/>
          <p:nvPr/>
        </p:nvSpPr>
        <p:spPr>
          <a:xfrm>
            <a:off x="6174582" y="4502051"/>
            <a:ext cx="5467152" cy="1918891"/>
          </a:xfrm>
          <a:prstGeom prst="roundRect">
            <a:avLst>
              <a:gd name="adj" fmla="val 3441"/>
            </a:avLst>
          </a:prstGeom>
          <a:solidFill>
            <a:srgbClr val="FFFFFF">
              <a:alpha val="95000"/>
            </a:srgbClr>
          </a:solidFill>
          <a:ln w="22860">
            <a:solidFill>
              <a:srgbClr val="C7C7D0"/>
            </a:solidFill>
            <a:prstDash val="solid"/>
          </a:ln>
        </p:spPr>
      </p:sp>
      <p:sp>
        <p:nvSpPr>
          <p:cNvPr id="20" name="Shape 15"/>
          <p:cNvSpPr/>
          <p:nvPr/>
        </p:nvSpPr>
        <p:spPr>
          <a:xfrm>
            <a:off x="6193632" y="4521101"/>
            <a:ext cx="5429052" cy="471686"/>
          </a:xfrm>
          <a:prstGeom prst="roundRect">
            <a:avLst>
              <a:gd name="adj" fmla="val 9154"/>
            </a:avLst>
          </a:prstGeom>
          <a:solidFill>
            <a:srgbClr val="E1E1EA"/>
          </a:solidFill>
          <a:ln/>
        </p:spPr>
      </p:sp>
      <p:pic>
        <p:nvPicPr>
          <p:cNvPr id="21" name="Image 3" descr="preencoded.png"/>
          <p:cNvPicPr>
            <a:picLocks noChangeAspect="1"/>
          </p:cNvPicPr>
          <p:nvPr/>
        </p:nvPicPr>
        <p:blipFill>
          <a:blip r:embed="rId6"/>
          <a:stretch>
            <a:fillRect/>
          </a:stretch>
        </p:blipFill>
        <p:spPr>
          <a:xfrm>
            <a:off x="8790186" y="4606331"/>
            <a:ext cx="235843" cy="294779"/>
          </a:xfrm>
          <a:prstGeom prst="rect">
            <a:avLst/>
          </a:prstGeom>
        </p:spPr>
      </p:pic>
      <p:sp>
        <p:nvSpPr>
          <p:cNvPr id="22" name="Text 16"/>
          <p:cNvSpPr/>
          <p:nvPr/>
        </p:nvSpPr>
        <p:spPr>
          <a:xfrm>
            <a:off x="6350794" y="5149950"/>
            <a:ext cx="2483445" cy="245666"/>
          </a:xfrm>
          <a:prstGeom prst="rect">
            <a:avLst/>
          </a:prstGeom>
          <a:noFill/>
          <a:ln/>
        </p:spPr>
        <p:txBody>
          <a:bodyPr wrap="non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1917"/>
              </a:lnSpc>
              <a:buNone/>
            </a:pPr>
            <a:r>
              <a:rPr lang="en-US" sz="1542" b="1" dirty="0">
                <a:solidFill>
                  <a:srgbClr val="002060"/>
                </a:solidFill>
                <a:latin typeface="Raleway" pitchFamily="34" charset="0"/>
                <a:ea typeface="Raleway" pitchFamily="34" charset="-122"/>
                <a:cs typeface="Raleway" pitchFamily="34" charset="-120"/>
              </a:rPr>
              <a:t>Private Sector Engagement</a:t>
            </a:r>
            <a:endParaRPr lang="en-US" sz="1542" b="1" dirty="0">
              <a:solidFill>
                <a:srgbClr val="002060"/>
              </a:solidFill>
            </a:endParaRPr>
          </a:p>
        </p:txBody>
      </p:sp>
      <p:sp>
        <p:nvSpPr>
          <p:cNvPr id="23" name="Text 17"/>
          <p:cNvSpPr/>
          <p:nvPr/>
        </p:nvSpPr>
        <p:spPr>
          <a:xfrm>
            <a:off x="6350794" y="5489872"/>
            <a:ext cx="5114727" cy="754857"/>
          </a:xfrm>
          <a:prstGeom prst="rect">
            <a:avLst/>
          </a:prstGeom>
          <a:noFill/>
          <a:ln/>
        </p:spPr>
        <p:txBody>
          <a:bodyPr wrap="square" lIns="0" tIns="0" rIns="0" bIns="0" rtlCol="0" anchor="t"/>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1958"/>
              </a:lnSpc>
              <a:buNone/>
            </a:pPr>
            <a:r>
              <a:rPr lang="en-US" sz="1208">
                <a:solidFill>
                  <a:srgbClr val="002060"/>
                </a:solidFill>
                <a:latin typeface="Roboto" pitchFamily="34" charset="0"/>
                <a:ea typeface="Roboto" pitchFamily="34" charset="-122"/>
                <a:cs typeface="Roboto" pitchFamily="34" charset="-120"/>
              </a:rPr>
              <a:t>Strategic private sector partners contribute industry expertise, investment perspectives, and practical implementation experience that bridges the gap between policy aspirations and market realities.</a:t>
            </a:r>
            <a:endParaRPr lang="en-US" sz="1208">
              <a:solidFill>
                <a:srgbClr val="002060"/>
              </a:solidFill>
            </a:endParaRPr>
          </a:p>
        </p:txBody>
      </p:sp>
      <p:pic>
        <p:nvPicPr>
          <p:cNvPr id="24" name="Picture 23">
            <a:extLst>
              <a:ext uri="{FF2B5EF4-FFF2-40B4-BE49-F238E27FC236}">
                <a16:creationId xmlns:a16="http://schemas.microsoft.com/office/drawing/2014/main" id="{27D53C74-38C1-492B-BE68-E3EB6F98A631}"/>
              </a:ext>
            </a:extLst>
          </p:cNvPr>
          <p:cNvPicPr/>
          <p:nvPr/>
        </p:nvPicPr>
        <p:blipFill>
          <a:blip r:embed="rId7">
            <a:extLst>
              <a:ext uri="{28A0092B-C50C-407E-A947-70E740481C1C}">
                <a14:useLocalDpi xmlns:a14="http://schemas.microsoft.com/office/drawing/2010/main" val="0"/>
              </a:ext>
            </a:extLst>
          </a:blip>
          <a:stretch>
            <a:fillRect/>
          </a:stretch>
        </p:blipFill>
        <p:spPr>
          <a:xfrm>
            <a:off x="10437002" y="6437663"/>
            <a:ext cx="1754998" cy="42033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8F6F67-98D6-9B31-8869-984DAAFD210B}"/>
              </a:ext>
            </a:extLst>
          </p:cNvPr>
          <p:cNvPicPr>
            <a:picLocks noChangeAspect="1"/>
          </p:cNvPicPr>
          <p:nvPr/>
        </p:nvPicPr>
        <p:blipFill>
          <a:blip r:embed="rId2"/>
          <a:stretch>
            <a:fillRect/>
          </a:stretch>
        </p:blipFill>
        <p:spPr>
          <a:xfrm>
            <a:off x="4501243" y="1363850"/>
            <a:ext cx="4324192" cy="4427817"/>
          </a:xfrm>
          <a:prstGeom prst="rect">
            <a:avLst/>
          </a:prstGeom>
        </p:spPr>
      </p:pic>
      <p:sp>
        <p:nvSpPr>
          <p:cNvPr id="5" name="TextBox 4">
            <a:extLst>
              <a:ext uri="{FF2B5EF4-FFF2-40B4-BE49-F238E27FC236}">
                <a16:creationId xmlns:a16="http://schemas.microsoft.com/office/drawing/2014/main" id="{D9E68C01-2B85-E802-64F3-E45A7929D4E6}"/>
              </a:ext>
            </a:extLst>
          </p:cNvPr>
          <p:cNvSpPr txBox="1"/>
          <p:nvPr/>
        </p:nvSpPr>
        <p:spPr>
          <a:xfrm>
            <a:off x="970440" y="1837956"/>
            <a:ext cx="3293617" cy="1014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4" name="object 3">
            <a:extLst>
              <a:ext uri="{FF2B5EF4-FFF2-40B4-BE49-F238E27FC236}">
                <a16:creationId xmlns:a16="http://schemas.microsoft.com/office/drawing/2014/main" id="{9A69778E-6623-8C91-E3BD-9AA77C9D0BDD}"/>
              </a:ext>
            </a:extLst>
          </p:cNvPr>
          <p:cNvSpPr txBox="1"/>
          <p:nvPr/>
        </p:nvSpPr>
        <p:spPr>
          <a:xfrm>
            <a:off x="4263280" y="416978"/>
            <a:ext cx="5114562" cy="566822"/>
          </a:xfrm>
          <a:prstGeom prst="rect">
            <a:avLst/>
          </a:prstGeom>
          <a:ln>
            <a:noFill/>
          </a:ln>
        </p:spPr>
        <p:txBody>
          <a:bodyPr vert="horz" wrap="square" lIns="0" tIns="12700" rIns="0" bIns="0" rtlCol="0" anchor="t">
            <a:spAutoFit/>
          </a:bodyPr>
          <a:lstStyle>
            <a:defPPr>
              <a:defRPr kern="0"/>
            </a:defPPr>
          </a:lstStyle>
          <a:p>
            <a:pPr marL="12700">
              <a:lnSpc>
                <a:spcPct val="100000"/>
              </a:lnSpc>
              <a:spcBef>
                <a:spcPts val="100"/>
              </a:spcBef>
            </a:pPr>
            <a:r>
              <a:rPr sz="3600" b="1" spc="-10">
                <a:solidFill>
                  <a:schemeClr val="bg1"/>
                </a:solidFill>
                <a:latin typeface="Arial"/>
                <a:cs typeface="Arial"/>
              </a:rPr>
              <a:t>Conference</a:t>
            </a:r>
            <a:r>
              <a:rPr sz="3600" b="1" spc="-25">
                <a:solidFill>
                  <a:schemeClr val="bg1"/>
                </a:solidFill>
                <a:latin typeface="Arial"/>
                <a:cs typeface="Arial"/>
              </a:rPr>
              <a:t> </a:t>
            </a:r>
            <a:r>
              <a:rPr lang="en-US" sz="3600" b="1" spc="-10">
                <a:solidFill>
                  <a:schemeClr val="bg1"/>
                </a:solidFill>
                <a:latin typeface="Arial"/>
                <a:cs typeface="Arial"/>
              </a:rPr>
              <a:t>Structure</a:t>
            </a:r>
            <a:endParaRPr sz="3600">
              <a:solidFill>
                <a:schemeClr val="bg1"/>
              </a:solidFill>
              <a:latin typeface="Arial"/>
              <a:cs typeface="Arial"/>
            </a:endParaRPr>
          </a:p>
        </p:txBody>
      </p:sp>
      <p:pic>
        <p:nvPicPr>
          <p:cNvPr id="7" name="object 6" descr="A black background with white text  AI-generated content may be incorrect.">
            <a:extLst>
              <a:ext uri="{FF2B5EF4-FFF2-40B4-BE49-F238E27FC236}">
                <a16:creationId xmlns:a16="http://schemas.microsoft.com/office/drawing/2014/main" id="{8B043970-A9E8-B185-B4DC-C2123D63BDF1}"/>
              </a:ext>
            </a:extLst>
          </p:cNvPr>
          <p:cNvPicPr/>
          <p:nvPr/>
        </p:nvPicPr>
        <p:blipFill>
          <a:blip r:embed="rId3" cstate="print"/>
          <a:stretch>
            <a:fillRect/>
          </a:stretch>
        </p:blipFill>
        <p:spPr>
          <a:xfrm>
            <a:off x="387894" y="339852"/>
            <a:ext cx="3467100" cy="726948"/>
          </a:xfrm>
          <a:prstGeom prst="rect">
            <a:avLst/>
          </a:prstGeom>
        </p:spPr>
      </p:pic>
    </p:spTree>
    <p:extLst>
      <p:ext uri="{BB962C8B-B14F-4D97-AF65-F5344CB8AC3E}">
        <p14:creationId xmlns:p14="http://schemas.microsoft.com/office/powerpoint/2010/main" val="11375623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13A7503FEAB144A8A429D034F691837" ma:contentTypeVersion="18" ma:contentTypeDescription="Create a new document." ma:contentTypeScope="" ma:versionID="304ba4cedc4ba43a4496e4e5424f2f45">
  <xsd:schema xmlns:xsd="http://www.w3.org/2001/XMLSchema" xmlns:xs="http://www.w3.org/2001/XMLSchema" xmlns:p="http://schemas.microsoft.com/office/2006/metadata/properties" xmlns:ns2="2ccbb34b-a887-46a0-b38e-406f28789d61" xmlns:ns3="8343c1e2-dfd4-4a25-8689-9032cd4c862e" targetNamespace="http://schemas.microsoft.com/office/2006/metadata/properties" ma:root="true" ma:fieldsID="2a1346af2cf03e4bd2d7081ace07929b" ns2:_="" ns3:_="">
    <xsd:import namespace="2ccbb34b-a887-46a0-b38e-406f28789d61"/>
    <xsd:import namespace="8343c1e2-dfd4-4a25-8689-9032cd4c862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MediaServiceSearchProperties" minOccurs="0"/>
                <xsd:element ref="ns2:SIZE" minOccurs="0"/>
                <xsd:element ref="ns2:g6c5d6c4dc5b4d178292542ce5d5f952"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cbb34b-a887-46a0-b38e-406f28789d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6583244-d805-4586-82aa-0dad24f1d2c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SIZE" ma:index="23" nillable="true" ma:displayName="SIZE" ma:format="Dropdown" ma:internalName="SIZE">
      <xsd:simpleType>
        <xsd:restriction base="dms:Text">
          <xsd:maxLength value="255"/>
        </xsd:restriction>
      </xsd:simpleType>
    </xsd:element>
    <xsd:element name="g6c5d6c4dc5b4d178292542ce5d5f952" ma:index="25" nillable="true" ma:taxonomy="true" ma:internalName="g6c5d6c4dc5b4d178292542ce5d5f952" ma:taxonomyFieldName="k" ma:displayName="k" ma:default="" ma:fieldId="{06c5d6c4-dc5b-4d17-8292-542ce5d5f952}" ma:sspId="96583244-d805-4586-82aa-0dad24f1d2c7" ma:termSetId="8ed8c9ea-7052-4c1d-a4d7-b9c10bffea6f"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343c1e2-dfd4-4a25-8689-9032cd4c862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1d26eb1c-595a-4cd6-9d79-317050acf6da}" ma:internalName="TaxCatchAll" ma:showField="CatchAllData" ma:web="8343c1e2-dfd4-4a25-8689-9032cd4c862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ccbb34b-a887-46a0-b38e-406f28789d61">
      <Terms xmlns="http://schemas.microsoft.com/office/infopath/2007/PartnerControls"/>
    </lcf76f155ced4ddcb4097134ff3c332f>
    <TaxCatchAll xmlns="8343c1e2-dfd4-4a25-8689-9032cd4c862e" xsi:nil="true"/>
    <SIZE xmlns="2ccbb34b-a887-46a0-b38e-406f28789d61" xsi:nil="true"/>
    <g6c5d6c4dc5b4d178292542ce5d5f952 xmlns="2ccbb34b-a887-46a0-b38e-406f28789d61">
      <Terms xmlns="http://schemas.microsoft.com/office/infopath/2007/PartnerControls"/>
    </g6c5d6c4dc5b4d178292542ce5d5f952>
  </documentManagement>
</p:properties>
</file>

<file path=customXml/itemProps1.xml><?xml version="1.0" encoding="utf-8"?>
<ds:datastoreItem xmlns:ds="http://schemas.openxmlformats.org/officeDocument/2006/customXml" ds:itemID="{C5B32D01-917B-4857-BA53-CADA535561EB}">
  <ds:schemaRefs>
    <ds:schemaRef ds:uri="2ccbb34b-a887-46a0-b38e-406f28789d61"/>
    <ds:schemaRef ds:uri="8343c1e2-dfd4-4a25-8689-9032cd4c862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5A0CF4E-2A26-4717-89F6-EA17BBF2F1BD}">
  <ds:schemaRefs>
    <ds:schemaRef ds:uri="http://schemas.microsoft.com/sharepoint/v3/contenttype/forms"/>
  </ds:schemaRefs>
</ds:datastoreItem>
</file>

<file path=customXml/itemProps3.xml><?xml version="1.0" encoding="utf-8"?>
<ds:datastoreItem xmlns:ds="http://schemas.openxmlformats.org/officeDocument/2006/customXml" ds:itemID="{40B9EEE9-C070-4EB2-BEC8-993B428ABD8C}">
  <ds:schemaRefs>
    <ds:schemaRef ds:uri="2ccbb34b-a887-46a0-b38e-406f28789d61"/>
    <ds:schemaRef ds:uri="8343c1e2-dfd4-4a25-8689-9032cd4c862e"/>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0</TotalTime>
  <Words>1879</Words>
  <Application>Microsoft Macintosh PowerPoint</Application>
  <PresentationFormat>Widescreen</PresentationFormat>
  <Paragraphs>132</Paragraphs>
  <Slides>19</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Arial MT</vt:lpstr>
      <vt:lpstr>Calibri</vt:lpstr>
      <vt:lpstr>Raleway</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Linzy</dc:creator>
  <cp:lastModifiedBy>Kelvin Walter</cp:lastModifiedBy>
  <cp:revision>3</cp:revision>
  <dcterms:created xsi:type="dcterms:W3CDTF">2026-06-15T08:27:00Z</dcterms:created>
  <dcterms:modified xsi:type="dcterms:W3CDTF">2026-07-09T12:58:39Z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verter">
    <vt:lpwstr>SolidFramework v10.0.19910.1</vt:lpwstr>
  </property>
  <property fmtid="{D5CDD505-2E9C-101B-9397-08002B2CF9AE}" pid="3" name="Created">
    <vt:filetime>2026-02-27T00:00:00Z</vt:filetime>
  </property>
  <property fmtid="{D5CDD505-2E9C-101B-9397-08002B2CF9AE}" pid="4" name="Creator">
    <vt:lpwstr>Microsoft® PowerPoint® 2016</vt:lpwstr>
  </property>
  <property fmtid="{D5CDD505-2E9C-101B-9397-08002B2CF9AE}" pid="5" name="LastSaved">
    <vt:filetime>2026-06-15T00:00:00Z</vt:filetime>
  </property>
  <property fmtid="{D5CDD505-2E9C-101B-9397-08002B2CF9AE}" pid="6" name="Producer">
    <vt:lpwstr>Microsoft® PowerPoint® 2016</vt:lpwstr>
  </property>
  <property fmtid="{D5CDD505-2E9C-101B-9397-08002B2CF9AE}" pid="7" name="ContentTypeId">
    <vt:lpwstr>0x010100413A7503FEAB144A8A429D034F691837</vt:lpwstr>
  </property>
  <property fmtid="{D5CDD505-2E9C-101B-9397-08002B2CF9AE}" pid="8" name="k">
    <vt:lpwstr/>
  </property>
  <property fmtid="{D5CDD505-2E9C-101B-9397-08002B2CF9AE}" pid="9" name="MediaServiceImageTags">
    <vt:lpwstr/>
  </property>
</Properties>
</file>